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65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8" r:id="rId4"/>
    <p:sldId id="259" r:id="rId5"/>
    <p:sldId id="267" r:id="rId6"/>
    <p:sldId id="297" r:id="rId7"/>
    <p:sldId id="299" r:id="rId8"/>
    <p:sldId id="302" r:id="rId9"/>
    <p:sldId id="300" r:id="rId10"/>
    <p:sldId id="301" r:id="rId11"/>
    <p:sldId id="295" r:id="rId12"/>
    <p:sldId id="309" r:id="rId13"/>
    <p:sldId id="310" r:id="rId14"/>
    <p:sldId id="307" r:id="rId15"/>
    <p:sldId id="306" r:id="rId16"/>
    <p:sldId id="308" r:id="rId17"/>
  </p:sldIdLst>
  <p:sldSz cx="9144000" cy="6858000" type="screen4x3"/>
  <p:notesSz cx="6797675" cy="9926638"/>
  <p:defaultTextStyle>
    <a:lvl1pPr marL="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3475">
          <p15:clr>
            <a:srgbClr val="A4A3A4"/>
          </p15:clr>
        </p15:guide>
        <p15:guide id="2" pos="52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2" autoAdjust="0"/>
    <p:restoredTop sz="88034" autoAdjust="0"/>
  </p:normalViewPr>
  <p:slideViewPr>
    <p:cSldViewPr>
      <p:cViewPr varScale="1">
        <p:scale>
          <a:sx n="101" d="100"/>
          <a:sy n="101" d="100"/>
        </p:scale>
        <p:origin x="1800" y="96"/>
      </p:cViewPr>
      <p:guideLst>
        <p:guide orient="horz" pos="3475"/>
        <p:guide pos="52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142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/>
          <a:lstStyle/>
          <a:p>
            <a:endParaRPr lang="de-DE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/>
          <a:lstStyle/>
          <a:p>
            <a:fld id="{31555DB1-8736-42A3-B48D-2B08FB93332A}" type="datetimeFigureOut">
              <a:rPr lang="de-DE" smtClean="0"/>
              <a:pPr/>
              <a:t>14.04.2017</a:t>
            </a:fld>
            <a:endParaRPr lang="de-DE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/>
          <a:lstStyle/>
          <a:p>
            <a:endParaRPr lang="de-DE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/>
          <a:lstStyle/>
          <a:p>
            <a:fld id="{5400D380-E0D7-4EB1-B91E-BFCC7DA7F2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1798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/>
          <a:lstStyle/>
          <a:p>
            <a:endParaRPr lang="de-DE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/>
          <a:lstStyle/>
          <a:p>
            <a:fld id="{0BDB199F-A56C-4049-BA04-1447030960FF}" type="datetimeFigureOut">
              <a:pPr/>
              <a:t>14.04.2017</a:t>
            </a:fld>
            <a:endParaRPr lang="de-DE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de-DE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/>
          <a:lstStyle/>
          <a:p>
            <a:endParaRPr lang="de-DE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/>
          <a:lstStyle/>
          <a:p>
            <a:fld id="{B3A019F3-8596-4028-9847-CBD3A185B07A}" type="slidenum"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161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042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de-CH" smtClean="0"/>
              <a:pPr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6855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CH" altLang="de-DE" dirty="0"/>
          </a:p>
        </p:txBody>
      </p:sp>
    </p:spTree>
    <p:extLst>
      <p:ext uri="{BB962C8B-B14F-4D97-AF65-F5344CB8AC3E}">
        <p14:creationId xmlns:p14="http://schemas.microsoft.com/office/powerpoint/2010/main" val="16429900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de-CH" altLang="de-DE" dirty="0"/>
              <a:t>Geburtsdatum 30.12.1956</a:t>
            </a:r>
          </a:p>
          <a:p>
            <a:r>
              <a:rPr lang="de-CH" altLang="de-DE" dirty="0"/>
              <a:t>Per 01.01.2018</a:t>
            </a:r>
          </a:p>
          <a:p>
            <a:endParaRPr lang="de-CH" altLang="de-DE" dirty="0"/>
          </a:p>
          <a:p>
            <a:endParaRPr lang="de-CH" altLang="de-DE" dirty="0"/>
          </a:p>
        </p:txBody>
      </p:sp>
    </p:spTree>
    <p:extLst>
      <p:ext uri="{BB962C8B-B14F-4D97-AF65-F5344CB8AC3E}">
        <p14:creationId xmlns:p14="http://schemas.microsoft.com/office/powerpoint/2010/main" val="24356840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Beitragspflicht für</a:t>
            </a:r>
          </a:p>
          <a:p>
            <a:pPr marL="171450" indent="-171450">
              <a:buFontTx/>
              <a:buChar char="-"/>
            </a:pPr>
            <a:r>
              <a:rPr lang="de-CH" dirty="0"/>
              <a:t>MA welche</a:t>
            </a:r>
            <a:r>
              <a:rPr lang="de-CH" baseline="0" dirty="0"/>
              <a:t> mehr als 15 Monate vor der ordentlichen Pensionierung stehen</a:t>
            </a:r>
          </a:p>
          <a:p>
            <a:pPr marL="171450" indent="-171450">
              <a:buFontTx/>
              <a:buChar char="-"/>
            </a:pPr>
            <a:r>
              <a:rPr lang="de-CH" baseline="0" dirty="0"/>
              <a:t>GAV- oder freiwillig unterstellt sind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de-CH" smtClean="0"/>
              <a:pPr/>
              <a:t>13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62265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Beitragspflicht für</a:t>
            </a:r>
          </a:p>
          <a:p>
            <a:pPr marL="171450" indent="-171450">
              <a:buFontTx/>
              <a:buChar char="-"/>
            </a:pPr>
            <a:r>
              <a:rPr lang="de-CH" dirty="0"/>
              <a:t>MA welche</a:t>
            </a:r>
            <a:r>
              <a:rPr lang="de-CH" baseline="0" dirty="0"/>
              <a:t> mehr als 15 Monate vor der ordentlichen Pensionierung stehen</a:t>
            </a:r>
          </a:p>
          <a:p>
            <a:pPr marL="171450" indent="-171450">
              <a:buFontTx/>
              <a:buChar char="-"/>
            </a:pPr>
            <a:r>
              <a:rPr lang="de-CH" baseline="0" dirty="0"/>
              <a:t>GAV- oder freiwillig unterstellt sind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de-CH" smtClean="0"/>
              <a:pPr/>
              <a:t>14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26152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Beitragspflicht für</a:t>
            </a:r>
          </a:p>
          <a:p>
            <a:pPr marL="171450" indent="-171450">
              <a:buFontTx/>
              <a:buChar char="-"/>
            </a:pPr>
            <a:r>
              <a:rPr lang="de-CH" dirty="0"/>
              <a:t>MA welche</a:t>
            </a:r>
            <a:r>
              <a:rPr lang="de-CH" baseline="0" dirty="0"/>
              <a:t> mehr als 15 Monate vor der ordentlichen Pensionierung stehen</a:t>
            </a:r>
          </a:p>
          <a:p>
            <a:pPr marL="171450" indent="-171450">
              <a:buFontTx/>
              <a:buChar char="-"/>
            </a:pPr>
            <a:r>
              <a:rPr lang="de-CH" baseline="0" dirty="0"/>
              <a:t>GAV- oder freiwillig unterstellt sind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de-CH" smtClean="0"/>
              <a:pPr/>
              <a:t>15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81556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de-CH" smtClean="0"/>
              <a:pPr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55532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b="1" dirty="0">
                <a:solidFill>
                  <a:srgbClr val="FF0000"/>
                </a:solidFill>
              </a:rPr>
              <a:t>GAV-VRM wird gedruckt verschickt Mitte</a:t>
            </a:r>
            <a:r>
              <a:rPr lang="de-CH" b="1" baseline="0" dirty="0">
                <a:solidFill>
                  <a:srgbClr val="FF0000"/>
                </a:solidFill>
              </a:rPr>
              <a:t> April 2017</a:t>
            </a:r>
          </a:p>
          <a:p>
            <a:endParaRPr lang="de-CH" b="1" baseline="0" dirty="0">
              <a:solidFill>
                <a:srgbClr val="FF0000"/>
              </a:solidFill>
            </a:endParaRPr>
          </a:p>
          <a:p>
            <a:r>
              <a:rPr lang="de-CH" b="1" baseline="0" dirty="0">
                <a:solidFill>
                  <a:srgbClr val="FF0000"/>
                </a:solidFill>
              </a:rPr>
              <a:t>Leistungsfallformulare bis 01.04.2017 auf www.vrm-malergipser.ch...</a:t>
            </a:r>
          </a:p>
          <a:p>
            <a:endParaRPr lang="de-CH" sz="1200" b="1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de-CH" smtClean="0"/>
              <a:pPr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39543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de-CH" smtClean="0"/>
              <a:pPr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28774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14.3 Freiwillig unterstellte Personen gemäss Art. 4.2 GAV-VRM sind anspruchsberechtigt, sofern sie die Bedingungen gemäss</a:t>
            </a:r>
          </a:p>
          <a:p>
            <a:r>
              <a:rPr lang="de-CH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Art. 14.1 GAV-VRM erfüllen und zum Zeitpunkt der Inanspruchnahme von Leistungen gemäss Art. 12.2 GAV-VRM in</a:t>
            </a:r>
          </a:p>
          <a:p>
            <a:r>
              <a:rPr lang="de-CH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einem Betrieb angestellt sind, welcher dem GAV-VRM freiwillig unterstellt ist.</a:t>
            </a:r>
          </a:p>
          <a:p>
            <a:r>
              <a:rPr lang="de-CH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14.4 Freiwillig unterstellte Personen gemäss Art. 4.3 GAV-VRM sind anspruchsberechtigt, sofern sie die Bedingungen für einen</a:t>
            </a:r>
          </a:p>
          <a:p>
            <a:r>
              <a:rPr lang="de-CH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Leistungsbezug gemäss Art. 14.1 erfüllen und sie dem GAV-VRM bis zum Zeitpunkt der Inanspruchnahme von Leistungen</a:t>
            </a:r>
          </a:p>
          <a:p>
            <a:r>
              <a:rPr lang="de-CH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gemäss Art. 12.2 GAV-VRM ununterbrochen unterstellt geblieben sind.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de-CH" smtClean="0"/>
              <a:pPr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01083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CH" dirty="0"/>
              <a:t>Stimmung/Haltung Arbeitgeber zu elektronischer</a:t>
            </a:r>
            <a:r>
              <a:rPr lang="de-CH" baseline="0" dirty="0"/>
              <a:t> Lohnmeldung??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de-CH" smtClean="0"/>
              <a:pPr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49588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Beitragspflicht für</a:t>
            </a:r>
          </a:p>
          <a:p>
            <a:pPr marL="171450" indent="-171450">
              <a:buFontTx/>
              <a:buChar char="-"/>
            </a:pPr>
            <a:r>
              <a:rPr lang="de-CH" dirty="0"/>
              <a:t>MA welche</a:t>
            </a:r>
            <a:r>
              <a:rPr lang="de-CH" baseline="0" dirty="0"/>
              <a:t> mehr als 15 Monate vor der ordentlichen Pensionierung stehen</a:t>
            </a:r>
          </a:p>
          <a:p>
            <a:pPr marL="171450" indent="-171450">
              <a:buFontTx/>
              <a:buChar char="-"/>
            </a:pPr>
            <a:r>
              <a:rPr lang="de-CH" baseline="0" dirty="0"/>
              <a:t>GAV- oder freiwillig unterstellt sind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de-CH" smtClean="0"/>
              <a:pPr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99914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Beitragspflicht für</a:t>
            </a:r>
          </a:p>
          <a:p>
            <a:pPr marL="171450" indent="-171450">
              <a:buFontTx/>
              <a:buChar char="-"/>
            </a:pPr>
            <a:r>
              <a:rPr lang="de-CH" dirty="0"/>
              <a:t>MA welche</a:t>
            </a:r>
            <a:r>
              <a:rPr lang="de-CH" baseline="0" dirty="0"/>
              <a:t> mehr als 15 Monate vor der ordentlichen Pensionierung stehen</a:t>
            </a:r>
          </a:p>
          <a:p>
            <a:pPr marL="171450" indent="-171450">
              <a:buFontTx/>
              <a:buChar char="-"/>
            </a:pPr>
            <a:r>
              <a:rPr lang="de-CH" baseline="0" dirty="0"/>
              <a:t>GAV- oder freiwillig unterstellt sind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de-CH" smtClean="0"/>
              <a:pPr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1121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Beitragspflicht für</a:t>
            </a:r>
          </a:p>
          <a:p>
            <a:pPr marL="171450" indent="-171450">
              <a:buFontTx/>
              <a:buChar char="-"/>
            </a:pPr>
            <a:r>
              <a:rPr lang="de-CH" dirty="0"/>
              <a:t>MA welche</a:t>
            </a:r>
            <a:r>
              <a:rPr lang="de-CH" baseline="0" dirty="0"/>
              <a:t> mehr als 15 Monate vor der ordentlichen Pensionierung stehen</a:t>
            </a:r>
          </a:p>
          <a:p>
            <a:pPr marL="171450" indent="-171450">
              <a:buFontTx/>
              <a:buChar char="-"/>
            </a:pPr>
            <a:r>
              <a:rPr lang="de-CH" baseline="0" dirty="0"/>
              <a:t>GAV- oder freiwillig unterstellt sind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de-CH" smtClean="0"/>
              <a:pPr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19954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2996952"/>
            <a:ext cx="9144000" cy="1651248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de-DE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0" hangingPunct="1">
              <a:defRPr kumimoji="0" lang="de-DE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pPr eaLnBrk="1" latinLnBrk="0" hangingPunct="1"/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 eaLnBrk="1" latinLnBrk="0" hangingPunct="1">
              <a:buNone/>
              <a:defRPr kumimoji="0" lang="de-DE"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kumimoji="0" lang="de-DE"/>
              <a:t>Zum Hinzufügen von Informationen zum Autor klicken</a:t>
            </a:r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kumimoji="0" lang="de-DE" sz="1000"/>
              <a:pPr algn="r"/>
              <a:t>‹Nr.›</a:t>
            </a:fld>
            <a:endParaRPr kumimoji="0" lang="de-DE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de-DE"/>
          </a:p>
        </p:txBody>
      </p:sp>
      <p:sp>
        <p:nvSpPr>
          <p:cNvPr id="8" name="Rectangle 10"/>
          <p:cNvSpPr/>
          <p:nvPr userDrawn="1"/>
        </p:nvSpPr>
        <p:spPr>
          <a:xfrm>
            <a:off x="0" y="0"/>
            <a:ext cx="9144000" cy="3573016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de-DE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 lang="de-DE">
                <a:solidFill>
                  <a:srgbClr val="A0A0A0"/>
                </a:solidFill>
              </a:defRPr>
            </a:lvl1pPr>
            <a:extLst/>
          </a:lstStyle>
          <a:p>
            <a:fld id="{557DF69C-4BE8-4A2B-96D0-A616BE9D0408}" type="datetime1">
              <a:rPr lang="de-DE" smtClean="0"/>
              <a:t>14.04.2017</a:t>
            </a:fld>
            <a:endParaRPr kumimoji="0" lang="de-DE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, 1 Oben, 2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de-DE"/>
              <a:t>Titelmasterformat durch Klicken bearbeiten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F34044BF-91A8-4072-8BAE-7AD7E7FAE81A}" type="datetime1">
              <a:rPr lang="de-DE" smtClean="0"/>
              <a:t>14.04.2017</a:t>
            </a:fld>
            <a:endParaRPr kumimoji="0" lang="de-DE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de-DE" sz="1000"/>
              <a:pPr algn="r"/>
              <a:t>‹Nr.›</a:t>
            </a:fld>
            <a:endParaRPr kumimoji="0" lang="de-DE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kumimoji="0"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96A21A1B-4D74-407C-B21D-1DA3F95BFE77}" type="datetime1">
              <a:rPr lang="de-DE" smtClean="0"/>
              <a:t>14.04.2017</a:t>
            </a:fld>
            <a:endParaRPr kumimoji="0" lang="de-DE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de-DE" sz="1000" smtClean="0"/>
              <a:pPr algn="r"/>
              <a:t>‹Nr.›</a:t>
            </a:fld>
            <a:endParaRPr kumimoji="0" lang="de-DE" sz="100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de-DE" sz="100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971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,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de-DE"/>
              <a:t>Titelmasterformat durch Klicken bearbeiten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9FC96ECB-5B43-4FD7-AA30-FBA33CD88E13}" type="datetime1">
              <a:rPr lang="de-DE" smtClean="0"/>
              <a:t>14.04.2017</a:t>
            </a:fld>
            <a:endParaRPr kumimoji="0" lang="de-DE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de-DE" sz="1000"/>
              <a:pPr algn="r"/>
              <a:t>‹Nr.›</a:t>
            </a:fld>
            <a:endParaRPr kumimoji="0" lang="de-DE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kumimoji="0"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, 1 Links, 3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de-DE"/>
              <a:t>Titelmasterformat durch Klicken bearbeiten</a:t>
            </a:r>
            <a:endParaRPr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45B71D73-9DCF-418C-A462-077C277A7D5B}" type="datetime1">
              <a:rPr lang="de-DE" smtClean="0"/>
              <a:t>14.04.2017</a:t>
            </a:fld>
            <a:endParaRPr kumimoji="0" lang="de-DE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de-DE" sz="1000"/>
              <a:pPr algn="r"/>
              <a:t>‹Nr.›</a:t>
            </a:fld>
            <a:endParaRPr kumimoji="0" lang="de-DE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kumimoji="0"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, 3 Links, 1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de-DE"/>
              <a:t>Titelmasterformat durch Klicken bearbeiten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FA7D86E9-ABC9-46ED-9C1C-9A7ABE65A4D9}" type="datetime1">
              <a:rPr lang="de-DE" smtClean="0"/>
              <a:t>14.04.2017</a:t>
            </a:fld>
            <a:endParaRPr kumimoji="0" lang="de-DE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de-DE" sz="1000"/>
              <a:pPr algn="r"/>
              <a:t>‹Nr.›</a:t>
            </a:fld>
            <a:endParaRPr kumimoji="0" lang="de-DE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kumimoji="0"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, 2 Links, 3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de-DE"/>
              <a:t>Titelmasterformat durch Klicken bearbeiten</a:t>
            </a:r>
            <a:endParaRPr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pPr algn="r"/>
            <a:fld id="{4B8A676C-037A-487C-AE14-3B3ED20B2E32}" type="datetime1">
              <a:rPr lang="de-DE" smtClean="0"/>
              <a:t>14.04.2017</a:t>
            </a:fld>
            <a:endParaRPr kumimoji="0" lang="de-DE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de-DE" sz="1000"/>
              <a:pPr algn="r"/>
              <a:t>‹Nr.›</a:t>
            </a:fld>
            <a:endParaRPr kumimoji="0" lang="de-DE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kumimoji="0"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, 3 Links, 2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de-DE"/>
              <a:t>Titelmasterformat durch Klicken bearbeiten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pPr algn="r"/>
            <a:fld id="{0EAC52AF-CD3A-4944-9F39-9DB4D4C35AF6}" type="datetime1">
              <a:rPr lang="de-DE" smtClean="0"/>
              <a:t>14.04.2017</a:t>
            </a:fld>
            <a:endParaRPr kumimoji="0" lang="de-DE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de-DE" sz="1000"/>
              <a:pPr algn="r"/>
              <a:t>‹Nr.›</a:t>
            </a:fld>
            <a:endParaRPr kumimoji="0" lang="de-DE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kumimoji="0"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de-DE"/>
              <a:t>Titelmasterformat durch Klicken bearbeiten</a:t>
            </a:r>
            <a:endParaRPr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de-DE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de-DE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de-DE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de-DE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de-DE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de-DE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/>
          <a:p>
            <a:r>
              <a:rPr kumimoji="0" lang="de-DE" baseline="0"/>
              <a:t> Firmenlogo</a:t>
            </a:r>
            <a:endParaRPr kumimoji="0" lang="de-DE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/>
          <a:p>
            <a:r>
              <a:rPr kumimoji="0" lang="de-DE" baseline="0"/>
              <a:t> Firmenlogo</a:t>
            </a:r>
            <a:endParaRPr kumimoji="0" lang="de-DE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/>
          <a:p>
            <a:r>
              <a:rPr kumimoji="0" lang="de-DE" baseline="0"/>
              <a:t> Firmenlogo</a:t>
            </a:r>
            <a:endParaRPr kumimoji="0" lang="de-DE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/>
          <a:p>
            <a:r>
              <a:rPr kumimoji="0" lang="de-DE" baseline="0"/>
              <a:t> Firmenlogo</a:t>
            </a:r>
            <a:endParaRPr kumimoji="0" lang="de-DE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/>
          <a:p>
            <a:r>
              <a:rPr kumimoji="0" lang="de-DE" baseline="0"/>
              <a:t> Firmenlogo</a:t>
            </a:r>
            <a:endParaRPr kumimoji="0" lang="de-DE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/>
          <a:p>
            <a:r>
              <a:rPr kumimoji="0" lang="de-DE" baseline="0"/>
              <a:t> Firmenlogo</a:t>
            </a:r>
            <a:endParaRPr kumimoji="0" lang="de-DE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de-DE" b="1"/>
            </a:lvl1pPr>
            <a:extLst/>
          </a:lstStyle>
          <a:p>
            <a:pPr lvl="0"/>
            <a:r>
              <a:rPr kumimoji="0" lang="de-DE"/>
              <a:t>Betrag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de-DE" b="1"/>
            </a:lvl1pPr>
            <a:extLst/>
          </a:lstStyle>
          <a:p>
            <a:pPr lvl="0"/>
            <a:r>
              <a:rPr kumimoji="0" lang="de-DE"/>
              <a:t>Betrag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de-DE" b="1"/>
            </a:lvl1pPr>
            <a:extLst/>
          </a:lstStyle>
          <a:p>
            <a:pPr lvl="0"/>
            <a:r>
              <a:rPr kumimoji="0" lang="de-DE"/>
              <a:t>Betrag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de-DE" b="1"/>
            </a:lvl1pPr>
            <a:extLst/>
          </a:lstStyle>
          <a:p>
            <a:pPr lvl="0"/>
            <a:r>
              <a:rPr kumimoji="0" lang="de-DE"/>
              <a:t>Betrag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de-DE" b="1"/>
            </a:lvl1pPr>
            <a:extLst/>
          </a:lstStyle>
          <a:p>
            <a:pPr lvl="0"/>
            <a:r>
              <a:rPr kumimoji="0" lang="de-DE"/>
              <a:t>Betrag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de-DE" b="1"/>
            </a:lvl1pPr>
            <a:extLst/>
          </a:lstStyle>
          <a:p>
            <a:pPr lvl="0"/>
            <a:r>
              <a:rPr kumimoji="0" lang="de-DE"/>
              <a:t>Betrag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de-DE" sz="800" i="1"/>
            </a:lvl1pPr>
            <a:extLst/>
          </a:lstStyle>
          <a:p>
            <a:pPr lvl="0"/>
            <a:r>
              <a:rPr kumimoji="0" lang="de-DE"/>
              <a:t>Datum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de-DE" sz="800" i="1"/>
            </a:lvl1pPr>
            <a:extLst/>
          </a:lstStyle>
          <a:p>
            <a:pPr lvl="0"/>
            <a:r>
              <a:rPr kumimoji="0" lang="de-DE"/>
              <a:t>Datum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de-DE" sz="800" i="1"/>
            </a:lvl1pPr>
            <a:extLst/>
          </a:lstStyle>
          <a:p>
            <a:pPr lvl="0"/>
            <a:r>
              <a:rPr kumimoji="0" lang="de-DE"/>
              <a:t>Datum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de-DE" sz="800" i="1"/>
            </a:lvl1pPr>
            <a:extLst/>
          </a:lstStyle>
          <a:p>
            <a:pPr lvl="0"/>
            <a:r>
              <a:rPr kumimoji="0" lang="de-DE"/>
              <a:t>Datum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de-DE" sz="800" i="1"/>
            </a:lvl1pPr>
            <a:extLst/>
          </a:lstStyle>
          <a:p>
            <a:pPr lvl="0"/>
            <a:r>
              <a:rPr kumimoji="0" lang="de-DE"/>
              <a:t>Datum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de-DE" sz="800" i="1"/>
            </a:lvl1pPr>
            <a:extLst/>
          </a:lstStyle>
          <a:p>
            <a:pPr lvl="0"/>
            <a:r>
              <a:rPr kumimoji="0" lang="de-DE"/>
              <a:t>Datum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de-DE" sz="800"/>
            </a:lvl1pPr>
            <a:extLst/>
          </a:lstStyle>
          <a:p>
            <a:pPr lvl="0"/>
            <a:r>
              <a:rPr kumimoji="0" lang="de-DE"/>
              <a:t>Beschreibung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de-DE" sz="800"/>
            </a:lvl1pPr>
            <a:extLst/>
          </a:lstStyle>
          <a:p>
            <a:pPr lvl="0"/>
            <a:r>
              <a:rPr kumimoji="0" lang="de-DE"/>
              <a:t>Beschreibung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de-DE" sz="800"/>
            </a:lvl1pPr>
            <a:extLst/>
          </a:lstStyle>
          <a:p>
            <a:pPr lvl="0"/>
            <a:r>
              <a:rPr kumimoji="0" lang="de-DE"/>
              <a:t>Beschreibung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de-DE" sz="800"/>
            </a:lvl1pPr>
            <a:extLst/>
          </a:lstStyle>
          <a:p>
            <a:pPr lvl="0"/>
            <a:r>
              <a:rPr kumimoji="0" lang="de-DE"/>
              <a:t>Beschreibung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de-DE" sz="800"/>
            </a:lvl1pPr>
            <a:extLst/>
          </a:lstStyle>
          <a:p>
            <a:pPr lvl="0"/>
            <a:r>
              <a:rPr kumimoji="0" lang="de-DE"/>
              <a:t>Beschreibung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de-DE" sz="800"/>
            </a:lvl1pPr>
            <a:extLst/>
          </a:lstStyle>
          <a:p>
            <a:pPr lvl="0"/>
            <a:r>
              <a:rPr kumimoji="0" lang="de-DE"/>
              <a:t>Beschreibung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 eaLnBrk="1" latinLnBrk="0" hangingPunct="1">
              <a:defRPr kumimoji="0" lang="de-DE" sz="1200"/>
            </a:lvl1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/>
          <a:p>
            <a:pPr algn="r"/>
            <a:fld id="{F3CDAB7D-234A-4D65-9BB1-D1B2CD108655}" type="datetime1">
              <a:rPr lang="de-DE" smtClean="0"/>
              <a:t>14.04.2017</a:t>
            </a:fld>
            <a:endParaRPr kumimoji="0" lang="de-DE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de-DE" sz="1000"/>
              <a:pPr algn="r"/>
              <a:t>‹Nr.›</a:t>
            </a:fld>
            <a:endParaRPr kumimoji="0" lang="de-DE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/>
          <a:p>
            <a:endParaRPr kumimoji="0"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ur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600">
                <a:solidFill>
                  <a:schemeClr val="bg1"/>
                </a:solidFill>
                <a:latin typeface="Arial Black" panose="020B0A04020102020204" pitchFamily="34" charset="0"/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sz="1600" b="1">
                <a:solidFill>
                  <a:schemeClr val="bg1"/>
                </a:solidFill>
                <a:latin typeface="Arial Black" panose="020B0A04020102020204" pitchFamily="34" charset="0"/>
              </a:defRPr>
            </a:lvl1pPr>
            <a:extLst/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304800" y="597024"/>
            <a:ext cx="8077200" cy="383704"/>
          </a:xfrm>
        </p:spPr>
        <p:txBody>
          <a:bodyPr>
            <a:noAutofit/>
          </a:bodyPr>
          <a:lstStyle>
            <a:lvl1pPr>
              <a:defRPr sz="16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de-CH" dirty="0"/>
              <a:t>Vorruhestandsmodell  im Maler- &amp; </a:t>
            </a:r>
            <a:r>
              <a:rPr lang="de-CH" dirty="0" err="1"/>
              <a:t>Gipsergewerbe</a:t>
            </a:r>
            <a:r>
              <a:rPr lang="de-CH" dirty="0"/>
              <a:t> -  ein Gewinn für alle</a:t>
            </a:r>
          </a:p>
          <a:p>
            <a:endParaRPr lang="de-CH" dirty="0"/>
          </a:p>
        </p:txBody>
      </p:sp>
      <p:sp>
        <p:nvSpPr>
          <p:cNvPr id="5" name="Rectangle 8"/>
          <p:cNvSpPr>
            <a:spLocks noGrp="1"/>
          </p:cNvSpPr>
          <p:nvPr>
            <p:ph type="sldNum" sz="quarter" idx="18"/>
          </p:nvPr>
        </p:nvSpPr>
        <p:spPr>
          <a:xfrm>
            <a:off x="6503988" y="6473825"/>
            <a:ext cx="990600" cy="30480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Arial Black" panose="020B0A04020102020204" pitchFamily="34" charset="0"/>
                <a:cs typeface="Arial" charset="0"/>
              </a:defRPr>
            </a:lvl1pPr>
            <a:extLst/>
          </a:lstStyle>
          <a:p>
            <a:pPr>
              <a:defRPr/>
            </a:pPr>
            <a:fld id="{EC836D85-F787-472A-A8A6-AC24BEB425D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6" name="Rectangle 9"/>
          <p:cNvSpPr>
            <a:spLocks noGrp="1"/>
          </p:cNvSpPr>
          <p:nvPr>
            <p:ph type="ftr" sz="quarter" idx="19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Arial Black" panose="020B0A04020102020204" pitchFamily="34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941367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8E4E-F6B1-491E-ADCA-30A576FC113D}" type="datetime1">
              <a:rPr lang="de-DE" smtClean="0"/>
              <a:t>14.04.2017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9A1-2490-45B1-BD60-DB72C65D976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593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gesordn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de-DE"/>
              <a:t>Titelmasterformat durch Klicken bearbeiten</a:t>
            </a:r>
            <a:endParaRPr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de-DE" sz="1100"/>
            </a:lvl1pPr>
            <a:extLst/>
          </a:lstStyle>
          <a:p>
            <a:pPr lvl="0"/>
            <a:r>
              <a:rPr kumimoji="0" lang="de-DE"/>
              <a:t>Tagesordnungspunkt durch Klicken hinzufügen</a:t>
            </a:r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de-DE" sz="1100"/>
            </a:lvl1pPr>
            <a:extLst/>
          </a:lstStyle>
          <a:p>
            <a:pPr lvl="0"/>
            <a:r>
              <a:rPr kumimoji="0" lang="de-DE"/>
              <a:t>Tagesordnungspunkt durch Klicken hinzufügen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de-DE" sz="1100"/>
            </a:lvl1pPr>
            <a:extLst/>
          </a:lstStyle>
          <a:p>
            <a:pPr lvl="0"/>
            <a:r>
              <a:rPr kumimoji="0" lang="de-DE"/>
              <a:t>Tagesordnungspunkt durch Klicken hinzufügen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de-DE" sz="1100" baseline="0"/>
            </a:lvl1pPr>
            <a:extLst/>
          </a:lstStyle>
          <a:p>
            <a:pPr lvl="0"/>
            <a:r>
              <a:rPr kumimoji="0" lang="de-DE"/>
              <a:t>Tagesordnungspunkt durch Klicken hinzufügen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de-DE" sz="1100" baseline="0"/>
            </a:lvl1pPr>
            <a:extLst/>
          </a:lstStyle>
          <a:p>
            <a:pPr lvl="0"/>
            <a:r>
              <a:rPr kumimoji="0" lang="de-DE"/>
              <a:t>Tagesordnungspunkt durch Klicken hinzufügen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de-DE" sz="1100"/>
            </a:lvl1pPr>
            <a:extLst/>
          </a:lstStyle>
          <a:p>
            <a:pPr lvl="0"/>
            <a:r>
              <a:rPr kumimoji="0" lang="de-DE"/>
              <a:t>Tagesordnungspunkt durch Klicken hinzufügen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de-DE" sz="1100"/>
            </a:lvl1pPr>
            <a:extLst/>
          </a:lstStyle>
          <a:p>
            <a:pPr lvl="0"/>
            <a:r>
              <a:rPr kumimoji="0" lang="de-DE"/>
              <a:t>Tagesordnungspunkt durch Klicken hinzufügen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de-DE" sz="1100"/>
            </a:lvl1pPr>
            <a:extLst/>
          </a:lstStyle>
          <a:p>
            <a:pPr lvl="0"/>
            <a:r>
              <a:rPr kumimoji="0" lang="de-DE"/>
              <a:t>Tagesordnungspunkt durch Klicken hinzufügen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de-DE" sz="1100" baseline="0"/>
            </a:lvl1pPr>
            <a:extLst/>
          </a:lstStyle>
          <a:p>
            <a:pPr lvl="0"/>
            <a:r>
              <a:rPr kumimoji="0" lang="de-DE"/>
              <a:t>Tagesordnungspunkt durch Klicken hinzufügen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de-DE" sz="1100"/>
            </a:lvl1pPr>
            <a:extLst/>
          </a:lstStyle>
          <a:p>
            <a:pPr lvl="0"/>
            <a:r>
              <a:rPr kumimoji="0" lang="de-DE"/>
              <a:t>Tagesordnungspunkt durch Klicken hinzufügen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de-DE" sz="1100"/>
            </a:lvl1pPr>
            <a:extLst/>
          </a:lstStyle>
          <a:p>
            <a:pPr lvl="0"/>
            <a:r>
              <a:rPr kumimoji="0" lang="de-DE"/>
              <a:t>Tagesordnungspunkt durch Klicken hinzufügen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de-DE" sz="1100"/>
            </a:lvl1pPr>
            <a:extLst/>
          </a:lstStyle>
          <a:p>
            <a:pPr lvl="0"/>
            <a:r>
              <a:rPr kumimoji="0" lang="de-DE"/>
              <a:t>Tagesordnungspunkt durch Klicken hinzufügen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de-DE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Seite Nr.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de-DE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Seite Nr.</a:t>
            </a:r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de-DE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Seite Nr.</a:t>
            </a:r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de-DE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Seite Nr.</a:t>
            </a:r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de-DE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Seite Nr.</a:t>
            </a:r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de-DE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Seite Nr.</a:t>
            </a:r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de-DE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Seite Nr.</a:t>
            </a:r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de-DE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Seite Nr.</a:t>
            </a:r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de-DE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Seite Nr.</a:t>
            </a:r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de-DE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Seite Nr.</a:t>
            </a:r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de-DE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Seite Nr.</a:t>
            </a:r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de-DE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Seite Nr.</a:t>
            </a:r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 eaLnBrk="1" latinLnBrk="0" hangingPunct="1">
              <a:buFontTx/>
              <a:buNone/>
              <a:defRPr kumimoji="0" lang="de-DE" sz="1100"/>
            </a:lvl1pPr>
            <a:extLst/>
          </a:lstStyle>
          <a:p>
            <a:pPr lvl="0"/>
            <a:r>
              <a:rPr kumimoji="0" lang="de-DE"/>
              <a:t>Tagesordnungspunkt durch Klicken hinzufügen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de-DE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Seite Nr.</a:t>
            </a:r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 eaLnBrk="1" latinLnBrk="0" hangingPunct="1">
              <a:defRPr kumimoji="0" lang="de-DE" sz="1100"/>
            </a:lvl1pPr>
            <a:extLst/>
          </a:lstStyle>
          <a:p>
            <a:pPr algn="r"/>
            <a:fld id="{8A2BBC62-0011-484F-A486-09A03A3D5954}" type="datetime1">
              <a:rPr kumimoji="0" lang="de-DE" sz="1100" smtClean="0"/>
              <a:t>14.04.2017</a:t>
            </a:fld>
            <a:endParaRPr kumimoji="0" lang="de-DE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de-DE" sz="1000"/>
              <a:pPr algn="r"/>
              <a:t>‹Nr.›</a:t>
            </a:fld>
            <a:endParaRPr kumimoji="0" lang="de-DE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/>
          <a:p>
            <a:endParaRPr kumimoji="0"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27EE-2E7F-455E-96AE-6E31192CC77C}" type="datetime1">
              <a:rPr lang="de-DE" smtClean="0"/>
              <a:t>14.04.2017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9A1-2490-45B1-BD60-DB72C65D976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88137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04DD-EB00-4966-8B35-1842CE1F1DD8}" type="datetime1">
              <a:rPr lang="de-DE" smtClean="0"/>
              <a:t>14.04.2017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9A1-2490-45B1-BD60-DB72C65D976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45998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5716-755F-47F2-8A28-9E0D5BC0E6D2}" type="datetime1">
              <a:rPr lang="de-DE" smtClean="0"/>
              <a:t>14.04.2017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9A1-2490-45B1-BD60-DB72C65D976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17876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0E91-4791-445D-A4C3-DCAA42E599D0}" type="datetime1">
              <a:rPr lang="de-DE" smtClean="0"/>
              <a:t>14.04.2017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9A1-2490-45B1-BD60-DB72C65D976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079548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98DF-A665-4FF9-B483-A9A1F4789F32}" type="datetime1">
              <a:rPr lang="de-DE" smtClean="0"/>
              <a:t>14.04.2017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9A1-2490-45B1-BD60-DB72C65D976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2274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1B2D-D74E-4B6F-9379-2CE5A0D51564}" type="datetime1">
              <a:rPr lang="de-DE" smtClean="0"/>
              <a:t>14.04.2017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9A1-2490-45B1-BD60-DB72C65D976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15652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4010A-64FE-450D-9A54-92B6AE0AD36F}" type="datetime1">
              <a:rPr lang="de-DE" smtClean="0"/>
              <a:t>14.04.2017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9A1-2490-45B1-BD60-DB72C65D976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97532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1E6F-41CD-4FC3-ADAC-54144FDF1BFD}" type="datetime1">
              <a:rPr lang="de-DE" smtClean="0"/>
              <a:t>14.04.2017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9A1-2490-45B1-BD60-DB72C65D976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703308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DC93-654D-47B1-AF84-4F9509EE85E3}" type="datetime1">
              <a:rPr lang="de-DE" smtClean="0"/>
              <a:t>14.04.2017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9A1-2490-45B1-BD60-DB72C65D976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57956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44207-49BB-441C-A769-B93E2DAE5721}" type="datetime1">
              <a:rPr lang="de-DE" smtClean="0"/>
              <a:t>14.04.2017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9A1-2490-45B1-BD60-DB72C65D976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0062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de-DE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0" hangingPunct="1">
              <a:defRPr kumimoji="0" lang="de-DE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 lang="de-DE">
                <a:solidFill>
                  <a:srgbClr val="A0A0A0"/>
                </a:solidFill>
              </a:defRPr>
            </a:lvl1pPr>
            <a:extLst/>
          </a:lstStyle>
          <a:p>
            <a:fld id="{CCF8B1E4-E455-4BFA-BAA8-A47F5FF14500}" type="datetime1">
              <a:rPr lang="de-DE" smtClean="0"/>
              <a:t>14.04.2017</a:t>
            </a:fld>
            <a:endParaRPr kumimoji="0" lang="de-DE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 eaLnBrk="1" latinLnBrk="0" hangingPunct="1">
              <a:defRPr kumimoji="0" lang="de-DE">
                <a:solidFill>
                  <a:schemeClr val="bg1"/>
                </a:solidFill>
              </a:defRPr>
            </a:lvl1pPr>
            <a:extLst/>
          </a:lstStyle>
          <a:p>
            <a:endParaRPr kumimoji="0" lang="de-DE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kumimoji="0" lang="de-DE" sz="1000"/>
              <a:pPr algn="r"/>
              <a:t>‹Nr.›</a:t>
            </a:fld>
            <a:endParaRPr kumimoji="0" lang="de-DE"/>
          </a:p>
        </p:txBody>
      </p:sp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1277-9958-45B4-9B4A-A20CB128AB2E}" type="datetime1">
              <a:rPr lang="de-DE" smtClean="0"/>
              <a:t>14.04.2017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B9A1-2490-45B1-BD60-DB72C65D976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049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de-DE"/>
              <a:t>Titelmasterformat durch Klicken bearbeiten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37B348B1-BB27-46D9-B6F8-0CD8589B54EA}" type="datetime1">
              <a:rPr lang="de-DE" smtClean="0"/>
              <a:t>14.04.2017</a:t>
            </a:fld>
            <a:endParaRPr kumimoji="0" lang="de-DE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de-DE" sz="1000"/>
              <a:pPr algn="r"/>
              <a:t>‹Nr.›</a:t>
            </a:fld>
            <a:endParaRPr kumimoji="0" lang="de-DE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de-DE"/>
              <a:t>Titelmasterformat durch Klicken bearbeiten</a:t>
            </a:r>
            <a:endParaRPr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A365B6-2CCD-4F13-B5FE-A0DDB918ADD5}" type="datetime1">
              <a:rPr lang="de-DE" smtClean="0"/>
              <a:t>14.04.2017</a:t>
            </a:fld>
            <a:endParaRPr kumimoji="0" lang="de-DE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de-DE" sz="1000"/>
              <a:pPr algn="r"/>
              <a:t>‹Nr.›</a:t>
            </a:fld>
            <a:endParaRPr kumimoji="0" lang="de-DE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,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/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/>
            <a:fld id="{1E0D38B5-C11C-4259-B199-AAD043BC838F}" type="datetime1">
              <a:rPr lang="de-DE" smtClean="0"/>
              <a:t>14.04.2017</a:t>
            </a:fld>
            <a:endParaRPr kumimoji="0" lang="de-DE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de-DE" sz="1000"/>
              <a:pPr algn="r"/>
              <a:t>‹Nr.›</a:t>
            </a:fld>
            <a:endParaRPr kumimoji="0" lang="de-DE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kumimoji="0"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,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de-DE"/>
              <a:t>Titelmasterformat durch Klicken bearbeiten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 algn="r"/>
            <a:fld id="{4A30A26E-7D49-4321-B806-8C96A7FD29E5}" type="datetime1">
              <a:rPr lang="de-DE" smtClean="0"/>
              <a:t>14.04.2017</a:t>
            </a:fld>
            <a:endParaRPr kumimoji="0" lang="de-DE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de-DE" sz="1000"/>
              <a:pPr algn="r"/>
              <a:t>‹Nr.›</a:t>
            </a:fld>
            <a:endParaRPr kumimoji="0" lang="de-DE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kumimoji="0"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, 2 links, 1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de-DE"/>
              <a:t>Titelmasterformat durch Klicken bearbeiten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D3C4A7AF-0FFE-4469-BCBC-52861647212E}" type="datetime1">
              <a:rPr lang="de-DE" smtClean="0"/>
              <a:t>14.04.2017</a:t>
            </a:fld>
            <a:endParaRPr kumimoji="0" lang="de-DE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de-DE" sz="1000"/>
              <a:pPr algn="r"/>
              <a:t>‹Nr.›</a:t>
            </a:fld>
            <a:endParaRPr kumimoji="0" lang="de-DE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kumimoji="0"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, 1 Links, 2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de-DE"/>
              <a:t>Titelmasterformat durch Klicken bearbeiten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de-DE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de-DE"/>
              <a:t>Überschrift durch Klicken hinzufügen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C46F9DF6-27E8-4D51-B9CC-F3A6B9134284}" type="datetime1">
              <a:rPr lang="de-DE" smtClean="0"/>
              <a:t>14.04.2017</a:t>
            </a:fld>
            <a:endParaRPr kumimoji="0" lang="de-DE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de-DE" sz="1000"/>
              <a:pPr algn="r"/>
              <a:t>‹Nr.›</a:t>
            </a:fld>
            <a:endParaRPr kumimoji="0" lang="de-DE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kumimoji="0"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de-DE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/>
          <a:p>
            <a:pPr eaLnBrk="1" latinLnBrk="0" hangingPunct="1"/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lang="de-DE"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16F6F483-F531-49E7-A457-B8448DA232E7}" type="datetime1">
              <a:rPr lang="de-DE" smtClean="0"/>
              <a:t>14.04.2017</a:t>
            </a:fld>
            <a:endParaRPr kumimoji="0" lang="de-DE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de-DE" sz="1000"/>
            </a:lvl1pPr>
            <a:extLst/>
          </a:lstStyle>
          <a:p>
            <a:pPr algn="r"/>
            <a:fld id="{256D3EEF-DE4E-429D-8EC4-DDC531AFF587}" type="slidenum">
              <a:rPr kumimoji="0" lang="de-DE" sz="1000"/>
              <a:pPr algn="r"/>
              <a:t>‹Nr.›</a:t>
            </a:fld>
            <a:endParaRPr kumimoji="0" lang="de-DE" sz="100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de-DE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lang="de-DE" sz="1000">
                <a:solidFill>
                  <a:sysClr val="windowText" lastClr="000000"/>
                </a:solidFill>
              </a:defRPr>
            </a:lvl1pPr>
            <a:extLst/>
          </a:lstStyle>
          <a:p>
            <a:endParaRPr kumimoji="0" lang="de-DE" sz="1000">
              <a:solidFill>
                <a:sysClr val="windowText" lastClr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78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4" r:id="rId17"/>
    <p:sldLayoutId id="2147483679" r:id="rId18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de-DE"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kumimoji="0" lang="de-DE"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Tx/>
        <a:buNone/>
        <a:defRPr kumimoji="0" lang="de-DE"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kumimoji="0" lang="de-DE"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kumimoji="0" lang="de-DE"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kumimoji="0" lang="de-DE"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de-DE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de-DE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de-DE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de-DE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de-DE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de-DE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de-DE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de-DE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de-DE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de-DE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de-DE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de-DE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de-DE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00D38-C2FB-4F7D-B401-CE390E3A9179}" type="datetime1">
              <a:rPr lang="de-DE" smtClean="0"/>
              <a:t>14.04.2017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BB9A1-2490-45B1-BD60-DB72C65D976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7235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rm-malergipser.ch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info@vrm-malergipser.ch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rm-malergipser.ch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rm-malergipser.ch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rm-malergipser.ch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51520" y="3861048"/>
            <a:ext cx="7239000" cy="533400"/>
          </a:xfrm>
        </p:spPr>
        <p:txBody>
          <a:bodyPr>
            <a:noAutofit/>
          </a:bodyPr>
          <a:lstStyle/>
          <a:p>
            <a:r>
              <a:rPr lang="de-DE" sz="3200" b="1" dirty="0"/>
              <a:t>Vorruhestandsmodell Im</a:t>
            </a:r>
            <a:br>
              <a:rPr lang="de-DE" sz="3200" b="1" dirty="0"/>
            </a:br>
            <a:r>
              <a:rPr lang="de-DE" sz="3200" b="1" dirty="0"/>
              <a:t>Maler- und </a:t>
            </a:r>
            <a:r>
              <a:rPr lang="de-DE" sz="3200" b="1" dirty="0" err="1"/>
              <a:t>Gipsergewerbe</a:t>
            </a:r>
            <a:endParaRPr lang="de-DE" sz="3200" b="1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66700" y="4763262"/>
            <a:ext cx="8231832" cy="667104"/>
          </a:xfrm>
          <a:noFill/>
        </p:spPr>
        <p:txBody>
          <a:bodyPr>
            <a:noAutofit/>
          </a:bodyPr>
          <a:lstStyle/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VRM Maler &amp; Gipser 	Peter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Baeriswyl</a:t>
            </a:r>
            <a:r>
              <a:rPr lang="de-DE" sz="1800">
                <a:latin typeface="Arial" panose="020B0604020202020204" pitchFamily="34" charset="0"/>
                <a:cs typeface="Arial" panose="020B0604020202020204" pitchFamily="34" charset="0"/>
              </a:rPr>
              <a:t>, Direktor SMGV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04800" y="330200"/>
            <a:ext cx="8077200" cy="7437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de-CH" sz="2000" dirty="0"/>
              <a:t>Leistungen 3/3</a:t>
            </a:r>
          </a:p>
          <a:p>
            <a:pPr>
              <a:spcBef>
                <a:spcPts val="0"/>
              </a:spcBef>
            </a:pPr>
            <a:r>
              <a:rPr lang="de-CH" sz="2000" dirty="0" err="1"/>
              <a:t>Gesamtbetreffnis</a:t>
            </a:r>
            <a:r>
              <a:rPr lang="de-CH" sz="2000" dirty="0"/>
              <a:t> (Lohn + Überbrückungsrente bei Maximalbezug)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56D3EEF-DE4E-429D-8EC4-DDC531AFF587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336738" y="5605790"/>
            <a:ext cx="325762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de-CH" sz="11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minimale AHV-Altersrente 2017</a:t>
            </a:r>
          </a:p>
          <a:p>
            <a:r>
              <a:rPr lang="de-CH" sz="1000" dirty="0">
                <a:latin typeface="Arial" panose="020B0604020202020204" pitchFamily="34" charset="0"/>
                <a:cs typeface="Arial" panose="020B0604020202020204" pitchFamily="34" charset="0"/>
              </a:rPr>
              <a:t>**   Summe verbleibender Lohn + Überbrückungsrente</a:t>
            </a: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029518"/>
              </p:ext>
            </p:extLst>
          </p:nvPr>
        </p:nvGraphicFramePr>
        <p:xfrm>
          <a:off x="323528" y="1611992"/>
          <a:ext cx="8025612" cy="383323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4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6097">
                <a:tc>
                  <a:txBody>
                    <a:bodyPr/>
                    <a:lstStyle/>
                    <a:p>
                      <a:r>
                        <a:rPr lang="de-CH" sz="1300" b="1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Mittlerer Monatslohn Leistungsbezüger (1/12)M</a:t>
                      </a:r>
                      <a:endParaRPr lang="de-CH" sz="1300" b="1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5'740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CH" sz="1300" dirty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Leistungen in CHF pro</a:t>
                      </a:r>
                      <a:r>
                        <a:rPr lang="de-CH" sz="1300" baseline="0" dirty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Jahr</a:t>
                      </a:r>
                      <a:endParaRPr lang="de-CH" sz="1300" dirty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097"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Leistungsbestimmender Monatslohn (13/12)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6'218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097"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Alter bei Arbeitszeitreduktion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60-61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61-62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62-63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63-65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0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Maximaler Leistungsanspruch (VRM-ÜR)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3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1653%</a:t>
                      </a:r>
                      <a:endParaRPr lang="de-CH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3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1653%</a:t>
                      </a:r>
                      <a:endParaRPr lang="de-CH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097">
                <a:tc>
                  <a:txBody>
                    <a:bodyPr/>
                    <a:lstStyle/>
                    <a:p>
                      <a:r>
                        <a:rPr lang="de-CH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Maximal mögliche Arbeitszeitreduktion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097"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Jährlicher Sockelbetrag (anteilige AHV-AR)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3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1'175</a:t>
                      </a:r>
                      <a:r>
                        <a:rPr lang="de-CH" sz="1300" b="1" i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5'640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7'050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9'400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14'100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097"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Jährlicher Lohnersatz</a:t>
                      </a:r>
                      <a:r>
                        <a:rPr lang="de-CH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(in % des Lohnausfalls)</a:t>
                      </a:r>
                      <a:endParaRPr lang="de-CH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3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14'924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18'655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24'873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37'310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097">
                <a:tc>
                  <a:txBody>
                    <a:bodyPr/>
                    <a:lstStyle/>
                    <a:p>
                      <a:r>
                        <a:rPr lang="de-CH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Gesamte</a:t>
                      </a:r>
                      <a:r>
                        <a:rPr lang="de-CH" sz="13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jährliche Überbrückungsrente</a:t>
                      </a:r>
                      <a:endParaRPr lang="de-CH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20'564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25'705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34'273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51'410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097">
                <a:tc>
                  <a:txBody>
                    <a:bodyPr/>
                    <a:lstStyle/>
                    <a:p>
                      <a:r>
                        <a:rPr lang="de-CH" sz="13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 in</a:t>
                      </a:r>
                      <a:r>
                        <a:rPr lang="de-CH" sz="13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% des vollen leistungsbestimmenden Lohnes</a:t>
                      </a:r>
                      <a:endParaRPr lang="de-CH" sz="13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CH" sz="13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CH" sz="13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CH" sz="13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CH" sz="13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CH" sz="13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11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1600" b="1" i="1" u="none" strike="noStrike" dirty="0" err="1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Gesamtbetreffnis</a:t>
                      </a:r>
                      <a:r>
                        <a:rPr kumimoji="0" lang="de-CH" sz="1600" b="1" i="1" u="none" strike="noStrike" baseline="300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**</a:t>
                      </a:r>
                      <a:r>
                        <a:rPr kumimoji="0" lang="de-CH" sz="1600" b="1" i="1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br>
                        <a:rPr kumimoji="0" lang="de-CH" sz="1600" b="1" i="1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</a:br>
                      <a:r>
                        <a:rPr kumimoji="0" lang="de-CH" sz="1600" b="1" i="1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in % des vorherigen Nettolohnes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CH" sz="1600" b="1" i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CH" sz="1600" b="1" i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CH" sz="1600" b="1" i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CH" sz="1600" b="1" i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CH" sz="1600" b="1" i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79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Zusätzlicher BVG-Sparbeitrag: 18% der Ü-Rente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CH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CH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3'702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CH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4'627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CH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6'169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CH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9'254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Ellipse 2"/>
          <p:cNvSpPr/>
          <p:nvPr/>
        </p:nvSpPr>
        <p:spPr>
          <a:xfrm>
            <a:off x="4644008" y="2734410"/>
            <a:ext cx="3756720" cy="3451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4465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98463" y="989013"/>
            <a:ext cx="792162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Aft>
                <a:spcPts val="1200"/>
              </a:spcAft>
              <a:defRPr/>
            </a:pPr>
            <a:r>
              <a:rPr lang="de-CH" altLang="de-DE" sz="16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Voller vorzeitiger Ruhestand </a:t>
            </a:r>
            <a:r>
              <a:rPr lang="de-CH" altLang="de-DE" sz="16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mit 63 Jahren, Monatslohn CHF 5’000.-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/>
          </p:nvPr>
        </p:nvGraphicFramePr>
        <p:xfrm>
          <a:off x="468313" y="2276475"/>
          <a:ext cx="7307262" cy="2705100"/>
        </p:xfrm>
        <a:graphic>
          <a:graphicData uri="http://schemas.openxmlformats.org/drawingml/2006/table">
            <a:tbl>
              <a:tblPr/>
              <a:tblGrid>
                <a:gridCol w="470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3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3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700">
                <a:tc>
                  <a:txBody>
                    <a:bodyPr/>
                    <a:lstStyle>
                      <a:lvl1pPr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5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altLang="de-DE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5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Monatslohn</a:t>
                      </a:r>
                      <a:endParaRPr kumimoji="0" lang="de-CH" alt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5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Jahreslohn</a:t>
                      </a:r>
                      <a:endParaRPr kumimoji="0" lang="de-CH" alt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>
                      <a:lvl1pPr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5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Bruttomonatslohn</a:t>
                      </a:r>
                      <a:endParaRPr kumimoji="0" lang="de-CH" alt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5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5‘000</a:t>
                      </a:r>
                      <a:endParaRPr kumimoji="0" lang="de-CH" alt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5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65‘000</a:t>
                      </a:r>
                      <a:endParaRPr kumimoji="0" lang="de-CH" alt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>
                      <a:lvl1pPr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5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3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Leistungsbestimmender Monatslohn (5‘000 * 13 / 12)</a:t>
                      </a:r>
                      <a:endParaRPr kumimoji="0" lang="de-CH" alt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5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3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5‘417</a:t>
                      </a:r>
                      <a:endParaRPr kumimoji="0" lang="de-CH" alt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5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225">
                <a:tc>
                  <a:txBody>
                    <a:bodyPr/>
                    <a:lstStyle>
                      <a:lvl1pPr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5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Nettomonatslohn (Annahme 80% von 5‘000)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5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4‘000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5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52‘000</a:t>
                      </a: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00">
                <a:tc>
                  <a:txBody>
                    <a:bodyPr/>
                    <a:lstStyle>
                      <a:lvl1pPr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5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5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de-CH" alt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5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>
                      <a:lvl1pPr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5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Voller vorzeitiger Ruhestand mit </a:t>
                      </a:r>
                      <a:r>
                        <a:rPr kumimoji="0" lang="de-CH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63 Jahren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5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5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225">
                <a:tc>
                  <a:txBody>
                    <a:bodyPr/>
                    <a:lstStyle>
                      <a:lvl1pPr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5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Überbrückungsrente rechnerisch (12 x ausbezahlt)</a:t>
                      </a:r>
                      <a:endParaRPr kumimoji="0" lang="de-CH" altLang="de-DE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5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3‘883</a:t>
                      </a:r>
                      <a:endParaRPr kumimoji="0" lang="de-CH" altLang="de-DE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5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46‘596</a:t>
                      </a:r>
                      <a:endParaRPr kumimoji="0" lang="de-CH" alt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700">
                <a:tc>
                  <a:txBody>
                    <a:bodyPr/>
                    <a:lstStyle>
                      <a:lvl1pPr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5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5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5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6700">
                <a:tc>
                  <a:txBody>
                    <a:bodyPr/>
                    <a:lstStyle>
                      <a:lvl1pPr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5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Überbrückungsrente in % des jährlichen </a:t>
                      </a:r>
                      <a:r>
                        <a:rPr kumimoji="0" lang="de-CH" altLang="de-DE" sz="13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Nettolohnes</a:t>
                      </a:r>
                      <a:endParaRPr kumimoji="0" lang="de-CH" alt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5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89.6%</a:t>
                      </a:r>
                      <a:endParaRPr kumimoji="0" lang="de-CH" alt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5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700">
                <a:tc>
                  <a:txBody>
                    <a:bodyPr/>
                    <a:lstStyle>
                      <a:lvl1pPr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5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Überbrückungsrente in % des jährlichen </a:t>
                      </a:r>
                      <a:r>
                        <a:rPr kumimoji="0" lang="de-CH" altLang="de-DE" sz="13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Bruttolohnes</a:t>
                      </a:r>
                      <a:endParaRPr kumimoji="0" lang="de-CH" alt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5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71.7%</a:t>
                      </a:r>
                      <a:endParaRPr kumimoji="0" lang="de-CH" altLang="de-DE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 b="1">
                          <a:solidFill>
                            <a:schemeClr val="tx2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5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5000"/>
                        </a:spcBef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de-D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0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0675" y="404664"/>
            <a:ext cx="8077200" cy="383704"/>
          </a:xfrm>
        </p:spPr>
        <p:txBody>
          <a:bodyPr>
            <a:noAutofit/>
          </a:bodyPr>
          <a:lstStyle/>
          <a:p>
            <a:r>
              <a:rPr lang="de-CH" sz="2000" dirty="0">
                <a:latin typeface="+mn-lt"/>
                <a:cs typeface="Arial" panose="020B0604020202020204" pitchFamily="34" charset="0"/>
              </a:rPr>
              <a:t>Rechenbeispiele</a:t>
            </a:r>
          </a:p>
          <a:p>
            <a:endParaRPr lang="de-CH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576778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850" y="989013"/>
            <a:ext cx="7920038" cy="6001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Aft>
                <a:spcPts val="1200"/>
              </a:spcAft>
              <a:defRPr/>
            </a:pPr>
            <a:br>
              <a:rPr lang="de-CH" altLang="de-DE" sz="1700" kern="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de-CH" altLang="de-DE" sz="16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Schrittweise Reduktion der Arbeitszeit, Monatslohn CHF 5’740</a:t>
            </a:r>
            <a:endParaRPr lang="de-CH" sz="15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/>
          </p:nvPr>
        </p:nvGraphicFramePr>
        <p:xfrm>
          <a:off x="395288" y="2060575"/>
          <a:ext cx="7561262" cy="3558467"/>
        </p:xfrm>
        <a:graphic>
          <a:graphicData uri="http://schemas.openxmlformats.org/drawingml/2006/table">
            <a:tbl>
              <a:tblPr/>
              <a:tblGrid>
                <a:gridCol w="4429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186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b="1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Bruttomonatslohn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>
                      <a:noFill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b="1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5'740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300">
                        <a:effectLst/>
                        <a:latin typeface="Times New Roman"/>
                      </a:endParaRPr>
                    </a:p>
                  </a:txBody>
                  <a:tcPr marL="44452" marR="44452" marT="0" marB="0" anchor="b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kern="5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86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i="1" ker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Leistungsbestimmender Monatslohn (5’740*13/12)</a:t>
                      </a:r>
                      <a:endParaRPr lang="de-CH" sz="1300" kern="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>
                      <a:noFill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6‘218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300">
                        <a:effectLst/>
                        <a:latin typeface="Times New Roman"/>
                      </a:endParaRPr>
                    </a:p>
                  </a:txBody>
                  <a:tcPr marL="44452" marR="44452" marT="0" marB="0" anchor="b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kern="5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86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ker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Nettomonatslohn (Annahme 80% von 5’740)</a:t>
                      </a:r>
                      <a:endParaRPr lang="de-CH" sz="1300" kern="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>
                      <a:noFill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4'592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300" dirty="0">
                        <a:effectLst/>
                        <a:latin typeface="Times New Roman"/>
                      </a:endParaRPr>
                    </a:p>
                  </a:txBody>
                  <a:tcPr marL="44452" marR="44452" marT="0" marB="0" anchor="b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de-CH" sz="1300">
                        <a:effectLst/>
                        <a:latin typeface="Times New Roman"/>
                      </a:endParaRPr>
                    </a:p>
                  </a:txBody>
                  <a:tcPr marL="44452" marR="444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86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b="1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>
                      <a:noFill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b="1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b="1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1. Schritt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b="1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2. Schritt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86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b="1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Arbeitszeitreduktion im Alter von 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>
                      <a:noFill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b="1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b="1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61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b="1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63 ½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86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ker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Monate bis ord. Pensionsalter (65 Jahre)</a:t>
                      </a:r>
                      <a:endParaRPr lang="de-CH" sz="1300" kern="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>
                      <a:noFill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ker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30</a:t>
                      </a:r>
                      <a:endParaRPr lang="de-CH" sz="1300" kern="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18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86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Beschäftigungsgradreduktion pro Schritt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>
                      <a:noFill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100% 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20%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80%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86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b="1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Ausbezahlte Summe Überbrückungsrente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>
                      <a:noFill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b="1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b="1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857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b="1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4’284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39867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b="1" ker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Verbleibender Nettomonatslohn</a:t>
                      </a:r>
                      <a:endParaRPr lang="de-CH" sz="1300" kern="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>
                      <a:noFill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b="1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b="1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3’674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b="1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86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b="1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Überbrückungsrente </a:t>
                      </a:r>
                      <a:r>
                        <a:rPr lang="de-CH" sz="1300" b="1" i="1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+ Monatslohn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>
                      <a:noFill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b="1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b="1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4’531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b="1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4‘284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186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b="1" i="1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in % des Nettolohn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>
                      <a:noFill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b="1" i="1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7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b="1" i="1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97.2%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de-CH" sz="1300" b="1" i="1" kern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86.1%</a:t>
                      </a:r>
                      <a:endParaRPr lang="de-CH" sz="1300" kern="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2" marR="44452" marT="0" marB="0" anchor="b">
                    <a:lnL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46B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383704"/>
          </a:xfrm>
        </p:spPr>
        <p:txBody>
          <a:bodyPr>
            <a:noAutofit/>
          </a:bodyPr>
          <a:lstStyle/>
          <a:p>
            <a:r>
              <a:rPr lang="de-CH" sz="2000" dirty="0">
                <a:latin typeface="+mn-lt"/>
                <a:cs typeface="Arial" panose="020B0604020202020204" pitchFamily="34" charset="0"/>
              </a:rPr>
              <a:t>Rechenbeispiele</a:t>
            </a:r>
          </a:p>
          <a:p>
            <a:endParaRPr lang="de-CH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836127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383704"/>
          </a:xfrm>
        </p:spPr>
        <p:txBody>
          <a:bodyPr>
            <a:noAutofit/>
          </a:bodyPr>
          <a:lstStyle/>
          <a:p>
            <a:r>
              <a:rPr lang="de-CH" sz="2000" dirty="0"/>
              <a:t>Vorbereitung des Leistungsbezugs</a:t>
            </a:r>
          </a:p>
          <a:p>
            <a:endParaRPr lang="de-CH" sz="2000" dirty="0"/>
          </a:p>
        </p:txBody>
      </p:sp>
      <p:sp>
        <p:nvSpPr>
          <p:cNvPr id="9" name="Textfeld 8"/>
          <p:cNvSpPr txBox="1"/>
          <p:nvPr/>
        </p:nvSpPr>
        <p:spPr>
          <a:xfrm>
            <a:off x="329648" y="980728"/>
            <a:ext cx="8130784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  <a:t>Bei Reduktion des Beschäftigungsgrades</a:t>
            </a:r>
          </a:p>
          <a:p>
            <a:pPr marL="285750" indent="-28575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Leistungsvariante nach persönlichem Bedarf und Möglichkeiten festlegen</a:t>
            </a:r>
            <a:b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(Onlinetool zur Leistungsberechnung verwenden bzw. Beratung bei DFS)</a:t>
            </a:r>
          </a:p>
          <a:p>
            <a:pPr marL="285750" indent="-28575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Antrag stellen bei der Durchführungsstelle (inkl. erforderliche Unterlagen)</a:t>
            </a:r>
          </a:p>
          <a:p>
            <a:pPr marL="285750" indent="-28575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Arbeitsvertrag anpassen auf neuen Beschäftigungsgrad; Lohn gemäss neuem BG wird monatlich gleichbleibend ausbezahlt (vorbehältlich Überstunden o.ä.)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allenfalls BVG-Vorsorgeplan anpassen auf beschäftigungsgradabhängige Lohnkoordination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  <a:t>Bei vorzeitigem vollständigem Ruhestand</a:t>
            </a:r>
          </a:p>
          <a:p>
            <a:pPr marL="285750" indent="-28575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Leistungsvariante nach persönlichem Bedarf und Möglichkeiten festlegen</a:t>
            </a:r>
            <a:b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(Onlinetool zur Leistungsberechnung verwenden bzw. Beratung bei DFS)</a:t>
            </a:r>
          </a:p>
          <a:p>
            <a:pPr marL="285750" indent="-28575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Antrag stellen bei der Durchführungsstelle (inkl. erforderliche Unterlagen)</a:t>
            </a:r>
          </a:p>
          <a:p>
            <a:pPr marL="285750" indent="-28575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Arbeitsvertrag kündigen auf Zeitpunkt des Leistungsbeginns (Achtung: Kündigungsfrist einhalten)</a:t>
            </a:r>
          </a:p>
          <a:p>
            <a:pPr marL="285750" indent="-28575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Austritt bei der Pensionskasse des Betriebes (Weiterführung bis ordentliche Pensionierung möglich?); Freizügigkeitsleistung geht an Stiftung Auffangeinrichtung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Sporadische Weiterbeschäftigung bis rund CHF 21’000 pro Jahr möglich…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>
          <a:xfrm>
            <a:off x="7397750" y="6381750"/>
            <a:ext cx="990600" cy="304800"/>
          </a:xfrm>
        </p:spPr>
        <p:txBody>
          <a:bodyPr/>
          <a:lstStyle/>
          <a:p>
            <a:pPr algn="r"/>
            <a:fld id="{256D3EEF-DE4E-429D-8EC4-DDC531AFF587}" type="slidenum">
              <a:rPr kumimoji="0" lang="de-DE" sz="1000" smtClean="0"/>
              <a:pPr algn="r"/>
              <a:t>13</a:t>
            </a:fld>
            <a:endParaRPr kumimoji="0" lang="de-DE" dirty="0"/>
          </a:p>
        </p:txBody>
      </p:sp>
    </p:spTree>
    <p:extLst>
      <p:ext uri="{BB962C8B-B14F-4D97-AF65-F5344CB8AC3E}">
        <p14:creationId xmlns:p14="http://schemas.microsoft.com/office/powerpoint/2010/main" val="1557823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383704"/>
          </a:xfrm>
        </p:spPr>
        <p:txBody>
          <a:bodyPr>
            <a:noAutofit/>
          </a:bodyPr>
          <a:lstStyle/>
          <a:p>
            <a:r>
              <a:rPr lang="de-CH" sz="2000" dirty="0"/>
              <a:t>Leistungserbringung</a:t>
            </a:r>
          </a:p>
          <a:p>
            <a:endParaRPr lang="de-CH" sz="2000" dirty="0"/>
          </a:p>
        </p:txBody>
      </p:sp>
      <p:sp>
        <p:nvSpPr>
          <p:cNvPr id="9" name="Textfeld 8"/>
          <p:cNvSpPr txBox="1"/>
          <p:nvPr/>
        </p:nvSpPr>
        <p:spPr>
          <a:xfrm>
            <a:off x="329648" y="980728"/>
            <a:ext cx="813078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  <a:t>Überbrückungsrente</a:t>
            </a:r>
          </a:p>
          <a:p>
            <a:pPr marL="285750" indent="-28575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monatlich </a:t>
            </a:r>
            <a: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  <a:t>direkt an den Rentenbezüger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, um 25. des Monats;</a:t>
            </a:r>
            <a:b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Zahlung auch ins Ausland möglich (Quellensteuerabzug durch Stiftung)</a:t>
            </a:r>
          </a:p>
          <a:p>
            <a:pPr marL="285750" indent="-28575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bei Reduktion des BG: </a:t>
            </a:r>
            <a:b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verbleibender Lohn durch Arbeitgeber ausbezahlt,  monatlich um 25. des Monats 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  <a:t>BVG-Sparbeitrag</a:t>
            </a:r>
          </a:p>
          <a:p>
            <a:pPr marL="285750" indent="-28575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18% der erbrachten Überbrückungsrente; Zahlung direkt durch die Stiftung VRM</a:t>
            </a:r>
          </a:p>
          <a:p>
            <a:pPr marL="285750" indent="-28575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Bei Reduktion: </a:t>
            </a:r>
            <a:b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jährliche Zahlung </a:t>
            </a:r>
            <a: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  <a:t>direkt an die Vorsorgeeinrichtung des Betriebes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Bei vorzeitigem vollem Ruhestand:</a:t>
            </a:r>
            <a:b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quartalsweise Zahlung </a:t>
            </a:r>
            <a: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  <a:t>direkt an die Stiftung Auffangeinrichtung</a:t>
            </a:r>
          </a:p>
          <a:p>
            <a:pPr marL="742950" lvl="1" indent="-28575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Anmeldung Stiftung AE direkt durch die Stiftung VRM</a:t>
            </a:r>
          </a:p>
          <a:p>
            <a:pPr marL="285750" indent="-28575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>
          <a:xfrm>
            <a:off x="7397750" y="6381750"/>
            <a:ext cx="990600" cy="304800"/>
          </a:xfrm>
        </p:spPr>
        <p:txBody>
          <a:bodyPr/>
          <a:lstStyle/>
          <a:p>
            <a:pPr algn="r"/>
            <a:fld id="{256D3EEF-DE4E-429D-8EC4-DDC531AFF587}" type="slidenum">
              <a:rPr kumimoji="0" lang="de-DE" sz="1000" smtClean="0"/>
              <a:pPr algn="r"/>
              <a:t>14</a:t>
            </a:fld>
            <a:endParaRPr kumimoji="0" lang="de-DE" dirty="0"/>
          </a:p>
        </p:txBody>
      </p:sp>
    </p:spTree>
    <p:extLst>
      <p:ext uri="{BB962C8B-B14F-4D97-AF65-F5344CB8AC3E}">
        <p14:creationId xmlns:p14="http://schemas.microsoft.com/office/powerpoint/2010/main" val="456933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383704"/>
          </a:xfrm>
        </p:spPr>
        <p:txBody>
          <a:bodyPr>
            <a:noAutofit/>
          </a:bodyPr>
          <a:lstStyle/>
          <a:p>
            <a:r>
              <a:rPr lang="de-CH" sz="2000" dirty="0"/>
              <a:t>Was können wir für Sie tun…?</a:t>
            </a:r>
          </a:p>
          <a:p>
            <a:endParaRPr lang="de-CH" sz="2000" dirty="0"/>
          </a:p>
        </p:txBody>
      </p:sp>
      <p:sp>
        <p:nvSpPr>
          <p:cNvPr id="9" name="Textfeld 8"/>
          <p:cNvSpPr txBox="1"/>
          <p:nvPr/>
        </p:nvSpPr>
        <p:spPr>
          <a:xfrm>
            <a:off x="329648" y="1210107"/>
            <a:ext cx="8130784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www.vrm-malergipser.ch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wird laufend aktualisiert.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Neben dem interaktiven Leistungs-Berechnungstool finden Sie hier Formulare, Merkblätter und weitere Informationen.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Bei weitergehenden Fragen oder für Beratung im Zusammenhang mit Leistungsfällen berät Sie die </a:t>
            </a:r>
            <a: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</a:rPr>
              <a:t>Durchführungsstelle 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gerne…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Stiftung VRM Maler und Gipser</a:t>
            </a:r>
            <a:b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Durchführungsstelle</a:t>
            </a:r>
            <a:b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Postfach 300</a:t>
            </a:r>
            <a:b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8401 Winterthur</a:t>
            </a:r>
            <a:b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Telefon 058 215 82 80</a:t>
            </a:r>
            <a:b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info@vrm-malergipser.ch</a:t>
            </a:r>
            <a:b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www.vrm-malergipser.ch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1200"/>
              </a:spcAft>
            </a:pP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>
          <a:xfrm>
            <a:off x="7397750" y="6381750"/>
            <a:ext cx="990600" cy="304800"/>
          </a:xfrm>
        </p:spPr>
        <p:txBody>
          <a:bodyPr/>
          <a:lstStyle/>
          <a:p>
            <a:pPr algn="r"/>
            <a:fld id="{256D3EEF-DE4E-429D-8EC4-DDC531AFF587}" type="slidenum">
              <a:rPr kumimoji="0" lang="de-DE" sz="1000" smtClean="0"/>
              <a:pPr algn="r"/>
              <a:t>15</a:t>
            </a:fld>
            <a:endParaRPr kumimoji="0" lang="de-DE" dirty="0"/>
          </a:p>
        </p:txBody>
      </p:sp>
    </p:spTree>
    <p:extLst>
      <p:ext uri="{BB962C8B-B14F-4D97-AF65-F5344CB8AC3E}">
        <p14:creationId xmlns:p14="http://schemas.microsoft.com/office/powerpoint/2010/main" val="4282894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383704"/>
          </a:xfrm>
        </p:spPr>
        <p:txBody>
          <a:bodyPr>
            <a:noAutofit/>
          </a:bodyPr>
          <a:lstStyle/>
          <a:p>
            <a:r>
              <a:rPr lang="de-CH" sz="2000" dirty="0"/>
              <a:t>Warum ein Vorruhestandsmodell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71698" y="1118349"/>
            <a:ext cx="79147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400"/>
              </a:spcBef>
              <a:buClr>
                <a:srgbClr val="FF0000"/>
              </a:buClr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Mit dem </a:t>
            </a: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Vorruhestandsmodell 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erhält der Arbeitnehmer </a:t>
            </a:r>
            <a:b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die Möglichkeit, sein Arbeitspensum maximal 5 Jahre vor</a:t>
            </a:r>
            <a:b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der ordentlichen Pensionierung zu reduzieren…</a:t>
            </a:r>
          </a:p>
          <a:p>
            <a:pPr marL="355600" lvl="1" indent="-3556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indem ihm ein Teil seines Einkommensausfalls in </a:t>
            </a:r>
            <a:b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Form einer Überbrückungsrente (Lohnersatzleistung) </a:t>
            </a:r>
            <a:b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kompensiert wird und er</a:t>
            </a:r>
          </a:p>
          <a:p>
            <a:pPr marL="355600" lvl="1" indent="-3556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zur ungekürzten Weiterführung der beruflichen </a:t>
            </a:r>
            <a:b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Vorsorge zusätzliche BVG-Sparbeiträge im Verhältnis </a:t>
            </a:r>
            <a:b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zu seiner Lohnreduktion erhält.</a:t>
            </a:r>
          </a:p>
          <a:p>
            <a:pPr marL="355600" lvl="1" indent="-355600">
              <a:spcBef>
                <a:spcPts val="600"/>
              </a:spcBef>
              <a:buClr>
                <a:srgbClr val="FF0000"/>
              </a:buClr>
              <a:buFont typeface="Symbol" panose="05050102010706020507" pitchFamily="18" charset="2"/>
              <a:buChar char="-"/>
            </a:pP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ct val="50000"/>
              </a:spcBef>
              <a:buClr>
                <a:srgbClr val="FF0000"/>
              </a:buClr>
              <a:buSzPct val="120000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Ältere Mitarbeiter sind loyal und verfügen über ein grosses Fachwissen</a:t>
            </a:r>
          </a:p>
          <a:p>
            <a:pPr marL="355600" indent="-355600" eaLnBrk="0" hangingPunct="0"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sie können z.B. selbständig auch für sensitivere Kundenaufträge eingesetzt werden</a:t>
            </a:r>
          </a:p>
          <a:p>
            <a:pPr marL="355600" indent="-355600" eaLnBrk="0" hangingPunct="0">
              <a:spcBef>
                <a:spcPts val="6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ihr Fachwissen und ihre Erfahrung sind für jüngere Berufskolleginnen und -kollegen wertvoll und gefragt</a:t>
            </a:r>
            <a:endParaRPr lang="de-CH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spcBef>
                <a:spcPts val="600"/>
              </a:spcBef>
              <a:buClr>
                <a:srgbClr val="FF0000"/>
              </a:buClr>
            </a:pPr>
            <a:endParaRPr lang="de-CH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>
          <a:xfrm>
            <a:off x="7397750" y="6381750"/>
            <a:ext cx="990600" cy="304800"/>
          </a:xfrm>
        </p:spPr>
        <p:txBody>
          <a:bodyPr/>
          <a:lstStyle/>
          <a:p>
            <a:pPr algn="r"/>
            <a:fld id="{256D3EEF-DE4E-429D-8EC4-DDC531AFF587}" type="slidenum">
              <a:rPr kumimoji="0" lang="de-DE" sz="1000" smtClean="0"/>
              <a:pPr algn="r"/>
              <a:t>2</a:t>
            </a:fld>
            <a:endParaRPr kumimoji="0" lang="de-DE" dirty="0"/>
          </a:p>
        </p:txBody>
      </p:sp>
      <p:pic>
        <p:nvPicPr>
          <p:cNvPr id="1033" name="Picture 9" descr="C:\Users\C345725\AppData\Local\Microsoft\Windows\Temporary Internet Files\Content.IE5\YVC2KUL1\MC90029232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292" y="1196752"/>
            <a:ext cx="2160241" cy="258639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390938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383704"/>
          </a:xfrm>
        </p:spPr>
        <p:txBody>
          <a:bodyPr>
            <a:noAutofit/>
          </a:bodyPr>
          <a:lstStyle/>
          <a:p>
            <a:r>
              <a:rPr lang="de-CH" sz="2000" dirty="0"/>
              <a:t>Rechtlich / Organisatorisch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3528" y="929679"/>
            <a:ext cx="8058472" cy="313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CH" sz="1700" dirty="0">
                <a:latin typeface="Arial" panose="020B0604020202020204" pitchFamily="34" charset="0"/>
                <a:cs typeface="Arial" panose="020B0604020202020204" pitchFamily="34" charset="0"/>
              </a:rPr>
              <a:t>Die Regelung erfolgt über einen separaten Gesamtarbeitsvertrag VRM über die Branche (GAV-VRM), mit Bezug zum Branchen-GAV </a:t>
            </a:r>
            <a:br>
              <a:rPr lang="de-CH" sz="1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700" dirty="0">
                <a:latin typeface="Arial" panose="020B0604020202020204" pitchFamily="34" charset="0"/>
                <a:cs typeface="Arial" panose="020B0604020202020204" pitchFamily="34" charset="0"/>
              </a:rPr>
              <a:t>(mit analogen Sozialpartnern </a:t>
            </a:r>
            <a:r>
              <a:rPr lang="de-CH" sz="1700" dirty="0" err="1">
                <a:latin typeface="Arial" panose="020B0604020202020204" pitchFamily="34" charset="0"/>
                <a:cs typeface="Arial" panose="020B0604020202020204" pitchFamily="34" charset="0"/>
              </a:rPr>
              <a:t>Unia</a:t>
            </a:r>
            <a:r>
              <a:rPr lang="de-CH" sz="17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CH" sz="1700" dirty="0" err="1">
                <a:latin typeface="Arial" panose="020B0604020202020204" pitchFamily="34" charset="0"/>
                <a:cs typeface="Arial" panose="020B0604020202020204" pitchFamily="34" charset="0"/>
              </a:rPr>
              <a:t>Syna</a:t>
            </a:r>
            <a:r>
              <a:rPr lang="de-CH" sz="17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622300" lvl="1" indent="-266700">
              <a:spcBef>
                <a:spcPts val="3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CH" sz="1700" dirty="0">
                <a:latin typeface="Arial" panose="020B0604020202020204" pitchFamily="34" charset="0"/>
                <a:cs typeface="Arial" panose="020B0604020202020204" pitchFamily="34" charset="0"/>
              </a:rPr>
              <a:t>der GAV-VRM Maler &amp; Gipser gilt ab 01.01.2017 für 10 Jahre </a:t>
            </a:r>
          </a:p>
          <a:p>
            <a:pPr marL="622300" lvl="1" indent="-266700">
              <a:spcBef>
                <a:spcPts val="3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CH" sz="1700" dirty="0">
                <a:latin typeface="Arial" panose="020B0604020202020204" pitchFamily="34" charset="0"/>
                <a:cs typeface="Arial" panose="020B0604020202020204" pitchFamily="34" charset="0"/>
              </a:rPr>
              <a:t>und wird  durch den Bundesrat allgemeinverbindlich erklärt (AVE)</a:t>
            </a:r>
          </a:p>
          <a:p>
            <a:pPr marL="355600" indent="-355600"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CH" sz="1700" dirty="0">
                <a:latin typeface="Arial" panose="020B0604020202020204" pitchFamily="34" charset="0"/>
                <a:cs typeface="Arial" panose="020B0604020202020204" pitchFamily="34" charset="0"/>
              </a:rPr>
              <a:t>Die Durchführung erfolgt über eine separate Stiftung (Sitz in St. Gallen) und ist paritätisch geführt und finanziert</a:t>
            </a:r>
          </a:p>
          <a:p>
            <a:pPr marL="712788" lvl="1" indent="-350838">
              <a:spcBef>
                <a:spcPts val="3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de-CH" sz="1700" dirty="0">
                <a:latin typeface="Arial" panose="020B0604020202020204" pitchFamily="34" charset="0"/>
                <a:cs typeface="Arial" panose="020B0604020202020204" pitchFamily="34" charset="0"/>
              </a:rPr>
              <a:t>Umlageverfahren ohne Freizügigkeit </a:t>
            </a:r>
            <a:r>
              <a:rPr lang="de-CH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(= Solidarität)</a:t>
            </a:r>
          </a:p>
          <a:p>
            <a:pPr marL="355600" indent="-355600"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de-CH" sz="1700" dirty="0">
                <a:latin typeface="Arial" panose="020B0604020202020204" pitchFamily="34" charset="0"/>
                <a:cs typeface="Arial" panose="020B0604020202020204" pitchFamily="34" charset="0"/>
              </a:rPr>
              <a:t>AXA hat das Mandat als operative </a:t>
            </a:r>
            <a:r>
              <a:rPr lang="de-CH" sz="1700" b="1" dirty="0">
                <a:latin typeface="Arial" panose="020B0604020202020204" pitchFamily="34" charset="0"/>
                <a:cs typeface="Arial" panose="020B0604020202020204" pitchFamily="34" charset="0"/>
              </a:rPr>
              <a:t>Durchführungsstelle </a:t>
            </a:r>
            <a:r>
              <a:rPr lang="de-CH" sz="1700" dirty="0">
                <a:latin typeface="Arial" panose="020B0604020202020204" pitchFamily="34" charset="0"/>
                <a:cs typeface="Arial" panose="020B0604020202020204" pitchFamily="34" charset="0"/>
              </a:rPr>
              <a:t>per 01.11.2016 übernommen</a:t>
            </a:r>
            <a:endParaRPr lang="de-CH" sz="17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>
          <a:xfrm>
            <a:off x="7397750" y="6381750"/>
            <a:ext cx="990600" cy="304800"/>
          </a:xfrm>
        </p:spPr>
        <p:txBody>
          <a:bodyPr/>
          <a:lstStyle/>
          <a:p>
            <a:pPr algn="r"/>
            <a:fld id="{256D3EEF-DE4E-429D-8EC4-DDC531AFF587}" type="slidenum">
              <a:rPr kumimoji="0" lang="de-DE" sz="1000" smtClean="0"/>
              <a:pPr algn="r"/>
              <a:t>3</a:t>
            </a:fld>
            <a:endParaRPr kumimoji="0" lang="de-DE" dirty="0"/>
          </a:p>
        </p:txBody>
      </p:sp>
      <p:pic>
        <p:nvPicPr>
          <p:cNvPr id="2051" name="Picture 3" descr="C:\Users\C345725\AppData\Local\Microsoft\Windows\Temporary Internet Files\Content.IE5\MU3KF9A6\MP90043093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16" y="4350332"/>
            <a:ext cx="7665792" cy="2103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925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311696"/>
          </a:xfrm>
        </p:spPr>
        <p:txBody>
          <a:bodyPr>
            <a:noAutofit/>
          </a:bodyPr>
          <a:lstStyle/>
          <a:p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Geltungsbereich 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7"/>
          </p:nvPr>
        </p:nvSpPr>
        <p:spPr>
          <a:xfrm>
            <a:off x="7397750" y="6381750"/>
            <a:ext cx="990600" cy="304800"/>
          </a:xfrm>
        </p:spPr>
        <p:txBody>
          <a:bodyPr/>
          <a:lstStyle/>
          <a:p>
            <a:pPr algn="r"/>
            <a:fld id="{256D3EEF-DE4E-429D-8EC4-DDC531AFF587}" type="slidenum">
              <a:rPr kumimoji="0" lang="de-DE" sz="1000" smtClean="0"/>
              <a:pPr algn="r"/>
              <a:t>4</a:t>
            </a:fld>
            <a:endParaRPr kumimoji="0" lang="de-DE"/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252277"/>
              </p:ext>
            </p:extLst>
          </p:nvPr>
        </p:nvGraphicFramePr>
        <p:xfrm>
          <a:off x="323528" y="1900948"/>
          <a:ext cx="8064822" cy="2032108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183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de-CH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Geltungsbereich</a:t>
                      </a:r>
                      <a:endParaRPr kumimoji="0" lang="de-CH" sz="1300" b="1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de-CH" sz="13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Arbeitgeber und </a:t>
                      </a:r>
                      <a:r>
                        <a:rPr kumimoji="0" lang="de-CH" sz="13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Arbeitnehmende</a:t>
                      </a:r>
                      <a:r>
                        <a:rPr kumimoji="0" lang="de-CH" sz="13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Betrieben des Maler- und </a:t>
                      </a:r>
                      <a:r>
                        <a:rPr kumimoji="0" lang="de-CH" sz="13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Gipsergewerbes</a:t>
                      </a:r>
                      <a:endParaRPr kumimoji="0" lang="de-CH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de-CH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Ausschlüsse</a:t>
                      </a:r>
                      <a:endParaRPr kumimoji="0" lang="de-CH" sz="1300" b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5113" indent="-265113">
                        <a:spcAft>
                          <a:spcPts val="600"/>
                        </a:spcAft>
                        <a:buFont typeface="+mj-lt"/>
                        <a:buAutoNum type="alphaLcParenR"/>
                      </a:pPr>
                      <a:r>
                        <a:rPr kumimoji="0" lang="de-CH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Lehrlinge</a:t>
                      </a:r>
                    </a:p>
                    <a:p>
                      <a:pPr marL="265113" indent="-265113">
                        <a:spcAft>
                          <a:spcPts val="600"/>
                        </a:spcAft>
                        <a:buFont typeface="+mj-lt"/>
                        <a:buAutoNum type="alphaLcParenR"/>
                      </a:pPr>
                      <a:r>
                        <a:rPr kumimoji="0" lang="de-CH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kaufmännisches Personal</a:t>
                      </a:r>
                    </a:p>
                    <a:p>
                      <a:pPr marL="265113" indent="-265113">
                        <a:spcAft>
                          <a:spcPts val="600"/>
                        </a:spcAft>
                        <a:buFont typeface="+mj-lt"/>
                        <a:buAutoNum type="alphaLcParenR"/>
                      </a:pPr>
                      <a:r>
                        <a:rPr kumimoji="0" lang="de-CH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Berufsangehörige in höherer leitender Stellung</a:t>
                      </a:r>
                    </a:p>
                    <a:p>
                      <a:pPr marL="265113" indent="-265113">
                        <a:spcAft>
                          <a:spcPts val="600"/>
                        </a:spcAft>
                        <a:buFont typeface="+mj-lt"/>
                        <a:buAutoNum type="alphaLcParenR"/>
                      </a:pPr>
                      <a:r>
                        <a:rPr kumimoji="0" lang="de-CH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Betriebsinhaber, welche das Unternehmen als Einzelgesellschaft oder Kollektivgesellschaft betreiben inkl. der in der  Geschäftsleitung mitarbeitenden Aktionäre und Gesellschafter von Aktiengesellschaften und GmbH, sofern ihr Anteil mindestens 10 % am Gesellschaftskapital beträgt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hteck 1"/>
          <p:cNvSpPr/>
          <p:nvPr/>
        </p:nvSpPr>
        <p:spPr>
          <a:xfrm>
            <a:off x="304800" y="1001179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Die Unterstellung unter den GAV-VRM Maler-Gipser folgt derjenigen unter den GAV des Maler- und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Gipsergewerbes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</a:p>
        </p:txBody>
      </p:sp>
      <p:sp>
        <p:nvSpPr>
          <p:cNvPr id="6" name="Rechteck 5"/>
          <p:cNvSpPr/>
          <p:nvPr/>
        </p:nvSpPr>
        <p:spPr>
          <a:xfrm>
            <a:off x="298524" y="4222829"/>
            <a:ext cx="8077200" cy="2040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Unterstellung im Kaderbereich</a:t>
            </a:r>
          </a:p>
          <a:p>
            <a:pPr marL="622300" lvl="1" indent="-26670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unterstellt sind Vorarbeiter und Baustellenleiter</a:t>
            </a:r>
          </a:p>
          <a:p>
            <a:pPr marL="622300" lvl="1" indent="-2667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nicht unterstellt sind alle Kader darüber, insbesondere solche mit planerischer und/oder betriebswirtschaftlicher Ausrichtung</a:t>
            </a:r>
          </a:p>
          <a:p>
            <a:pPr marL="641350" lvl="1" indent="-285750"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unter 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www.vrm-malergipser.ch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findet sich ein entsprechendes Grund-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lagenpapier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des SMGV</a:t>
            </a:r>
          </a:p>
        </p:txBody>
      </p:sp>
    </p:spTree>
    <p:extLst>
      <p:ext uri="{BB962C8B-B14F-4D97-AF65-F5344CB8AC3E}">
        <p14:creationId xmlns:p14="http://schemas.microsoft.com/office/powerpoint/2010/main" val="4204107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455712"/>
          </a:xfrm>
        </p:spPr>
        <p:txBody>
          <a:bodyPr>
            <a:noAutofit/>
          </a:bodyPr>
          <a:lstStyle/>
          <a:p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Freiwillige Unterstellung 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7"/>
          </p:nvPr>
        </p:nvSpPr>
        <p:spPr>
          <a:xfrm>
            <a:off x="7397750" y="6381750"/>
            <a:ext cx="990600" cy="304800"/>
          </a:xfrm>
        </p:spPr>
        <p:txBody>
          <a:bodyPr/>
          <a:lstStyle/>
          <a:p>
            <a:pPr algn="r"/>
            <a:fld id="{256D3EEF-DE4E-429D-8EC4-DDC531AFF587}" type="slidenum">
              <a:rPr kumimoji="0" lang="de-DE" sz="1000" smtClean="0"/>
              <a:pPr algn="r"/>
              <a:t>5</a:t>
            </a:fld>
            <a:endParaRPr kumimoji="0" lang="de-DE"/>
          </a:p>
        </p:txBody>
      </p:sp>
      <p:sp>
        <p:nvSpPr>
          <p:cNvPr id="4" name="Textfeld 3"/>
          <p:cNvSpPr txBox="1"/>
          <p:nvPr/>
        </p:nvSpPr>
        <p:spPr>
          <a:xfrm>
            <a:off x="304800" y="1124744"/>
            <a:ext cx="813048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Ist </a:t>
            </a: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durch den Betrieb 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bei der Durchführungsstelle </a:t>
            </a: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für die gesamte Personengruppe b) - d) 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zu beantragen</a:t>
            </a:r>
          </a:p>
          <a:p>
            <a:pPr marL="812800" lvl="1" indent="-355600">
              <a:spcBef>
                <a:spcPts val="300"/>
              </a:spcBef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de-CH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Inhaber können sich ab 55. Geburtstag nicht mehr unterstellen!</a:t>
            </a:r>
          </a:p>
          <a:p>
            <a:pPr marL="812800" lvl="1" indent="-355600">
              <a:spcBef>
                <a:spcPts val="300"/>
              </a:spcBef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Wird in Form einer </a:t>
            </a: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Unterstellungsvereinbarung 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bestätigt</a:t>
            </a:r>
          </a:p>
          <a:p>
            <a:pPr marL="812800" lvl="2" indent="-355600">
              <a:spcBef>
                <a:spcPts val="300"/>
              </a:spcBef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Ab Unterstellungsmonat sind 1.70% Beiträge geschuldet </a:t>
            </a:r>
            <a:b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(Lohnabzug bei betroffenen Mitarbeitenden)</a:t>
            </a:r>
          </a:p>
          <a:p>
            <a:pPr marL="812800" lvl="2" indent="-355600">
              <a:spcBef>
                <a:spcPts val="300"/>
              </a:spcBef>
              <a:spcAft>
                <a:spcPts val="60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Mindestlaufzeit 5 Jahre</a:t>
            </a:r>
          </a:p>
          <a:p>
            <a:pPr marL="355600" indent="-355600">
              <a:spcBef>
                <a:spcPts val="600"/>
              </a:spcBef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Unterstellung jeden Monatsanfang möglich, aber nie rückwirkend 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2800" lvl="1" indent="-355600">
              <a:spcBef>
                <a:spcPts val="300"/>
              </a:spcBef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frühestens Monatserster nach Antragstellung</a:t>
            </a:r>
          </a:p>
          <a:p>
            <a:pPr marL="812800" lvl="1" indent="-355600">
              <a:spcBef>
                <a:spcPts val="300"/>
              </a:spcBef>
              <a:spcAft>
                <a:spcPts val="60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Ausnahme während Einführung: </a:t>
            </a:r>
            <a:b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bei Antrag bis 28.02.2017 Unterstellung ab 01.01.2017…</a:t>
            </a:r>
          </a:p>
          <a:p>
            <a:pPr marL="355600" indent="-35560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Frühestmögliche Leistung 12 Monate ab erster Beitragszahlung</a:t>
            </a:r>
          </a:p>
          <a:p>
            <a:pPr marL="355600" indent="-35560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Freiwillige Unterstellung muss beim Leistungsbezug noch bestehen</a:t>
            </a:r>
          </a:p>
          <a:p>
            <a:pPr marL="355600" indent="-355600">
              <a:spcAft>
                <a:spcPts val="60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endParaRPr lang="de-CH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>
              <a:spcAft>
                <a:spcPts val="6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  <a:buChar char="Ø"/>
            </a:pP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Formulare unter </a:t>
            </a: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www.vrm-malergipser.ch</a:t>
            </a: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199103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383704"/>
          </a:xfrm>
        </p:spPr>
        <p:txBody>
          <a:bodyPr>
            <a:noAutofit/>
          </a:bodyPr>
          <a:lstStyle/>
          <a:p>
            <a:r>
              <a:rPr lang="de-CH" sz="2000" dirty="0"/>
              <a:t>Beiträge 1/2 – Meldung der Löhne</a:t>
            </a:r>
          </a:p>
          <a:p>
            <a:endParaRPr lang="de-CH" sz="2000" dirty="0"/>
          </a:p>
        </p:txBody>
      </p:sp>
      <p:sp>
        <p:nvSpPr>
          <p:cNvPr id="9" name="Textfeld 8"/>
          <p:cNvSpPr txBox="1"/>
          <p:nvPr/>
        </p:nvSpPr>
        <p:spPr>
          <a:xfrm>
            <a:off x="329648" y="1201976"/>
            <a:ext cx="805877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Beitrag 1.70% </a:t>
            </a:r>
            <a:r>
              <a:rPr lang="de-CH" b="1" u="sng" dirty="0">
                <a:latin typeface="Arial" panose="020B0604020202020204" pitchFamily="34" charset="0"/>
                <a:cs typeface="Arial" panose="020B0604020202020204" pitchFamily="34" charset="0"/>
              </a:rPr>
              <a:t>des SUVA-pflichtigen Jahreslohnes</a:t>
            </a:r>
            <a:endParaRPr lang="de-CH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>
              <a:spcBef>
                <a:spcPts val="18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Lohnmeldung wird </a:t>
            </a: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von der Durchführungsstelle aktiv eingefordert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622300" lvl="1" indent="-2667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2017: anfangs Juni die SUVA-Lohnsumme des Vorjahres (2016)</a:t>
            </a:r>
          </a:p>
          <a:p>
            <a:pPr marL="622300" lvl="1" indent="-2667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ab 2018: bis Mitte Februar die Lohnsumme des Vorjahres</a:t>
            </a:r>
          </a:p>
          <a:p>
            <a:pPr marL="622300" lvl="1" indent="-2667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2300" lvl="1" indent="-2667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getrennt nach </a:t>
            </a: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GAV- und freiwillig unterstellten 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Mitarbeitenden</a:t>
            </a:r>
          </a:p>
          <a:p>
            <a:pPr marL="622300" lvl="1" indent="-2667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e-CH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Elektronisches Meldetool in Entwicklung</a:t>
            </a:r>
          </a:p>
          <a:p>
            <a:pPr marL="1098550" lvl="2" indent="-285750">
              <a:buClr>
                <a:srgbClr val="FF0000"/>
              </a:buClr>
              <a:buFont typeface="Symbol" panose="05050102010706020507" pitchFamily="18" charset="2"/>
              <a:buChar char="-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Postweg mit Formular möglich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>
          <a:xfrm>
            <a:off x="7397750" y="6381750"/>
            <a:ext cx="990600" cy="304800"/>
          </a:xfrm>
        </p:spPr>
        <p:txBody>
          <a:bodyPr/>
          <a:lstStyle/>
          <a:p>
            <a:pPr algn="r"/>
            <a:fld id="{256D3EEF-DE4E-429D-8EC4-DDC531AFF587}" type="slidenum">
              <a:rPr kumimoji="0" lang="de-DE" sz="1000" smtClean="0"/>
              <a:pPr algn="r"/>
              <a:t>6</a:t>
            </a:fld>
            <a:endParaRPr kumimoji="0" lang="de-DE" dirty="0"/>
          </a:p>
        </p:txBody>
      </p:sp>
    </p:spTree>
    <p:extLst>
      <p:ext uri="{BB962C8B-B14F-4D97-AF65-F5344CB8AC3E}">
        <p14:creationId xmlns:p14="http://schemas.microsoft.com/office/powerpoint/2010/main" val="4056993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383704"/>
          </a:xfrm>
        </p:spPr>
        <p:txBody>
          <a:bodyPr>
            <a:noAutofit/>
          </a:bodyPr>
          <a:lstStyle/>
          <a:p>
            <a:r>
              <a:rPr lang="de-CH" sz="2000" dirty="0"/>
              <a:t>Beiträge 2/2 – Zahlung der Beiträge</a:t>
            </a:r>
          </a:p>
          <a:p>
            <a:endParaRPr lang="de-CH" sz="2000" dirty="0"/>
          </a:p>
        </p:txBody>
      </p:sp>
      <p:sp>
        <p:nvSpPr>
          <p:cNvPr id="9" name="Textfeld 8"/>
          <p:cNvSpPr txBox="1"/>
          <p:nvPr/>
        </p:nvSpPr>
        <p:spPr>
          <a:xfrm>
            <a:off x="329648" y="1055196"/>
            <a:ext cx="805877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Beitrag 1.70% des SUVA-pflichtigen Lohnes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lvl="1" indent="-276225">
              <a:spcBef>
                <a:spcPts val="600"/>
              </a:spcBef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de-CH" sz="1700" dirty="0">
                <a:latin typeface="Arial" panose="020B0604020202020204" pitchFamily="34" charset="0"/>
                <a:cs typeface="Arial" panose="020B0604020202020204" pitchFamily="34" charset="0"/>
              </a:rPr>
              <a:t>Arbeitgeberbeitrag	0.85%</a:t>
            </a:r>
          </a:p>
          <a:p>
            <a:pPr marL="542925" lvl="1" indent="-276225">
              <a:spcBef>
                <a:spcPts val="600"/>
              </a:spcBef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de-CH" sz="1700" dirty="0">
                <a:latin typeface="Arial" panose="020B0604020202020204" pitchFamily="34" charset="0"/>
                <a:cs typeface="Arial" panose="020B0604020202020204" pitchFamily="34" charset="0"/>
              </a:rPr>
              <a:t>Arbeitnehmerbeitrag	0.85%</a:t>
            </a:r>
          </a:p>
          <a:p>
            <a:pPr marL="95250" indent="-285750">
              <a:spcBef>
                <a:spcPts val="1200"/>
              </a:spcBef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Lohnabzug bei den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Arbeitnehmenden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(erstmals Januarlöhne 2017)</a:t>
            </a:r>
          </a:p>
          <a:p>
            <a:pPr marL="542925" lvl="1" indent="-276225">
              <a:spcBef>
                <a:spcPts val="600"/>
              </a:spcBef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de-CH" sz="1700" dirty="0">
                <a:latin typeface="Arial" panose="020B0604020202020204" pitchFamily="34" charset="0"/>
                <a:cs typeface="Arial" panose="020B0604020202020204" pitchFamily="34" charset="0"/>
              </a:rPr>
              <a:t>Zu verbuchen unter gleicher Kategorie wie BVG-Beiträge, </a:t>
            </a:r>
            <a:br>
              <a:rPr lang="de-CH" sz="1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700" b="1" dirty="0">
                <a:latin typeface="Arial" panose="020B0604020202020204" pitchFamily="34" charset="0"/>
                <a:cs typeface="Arial" panose="020B0604020202020204" pitchFamily="34" charset="0"/>
              </a:rPr>
              <a:t>separater Titel «VRM-Beitrag»</a:t>
            </a:r>
          </a:p>
          <a:p>
            <a:pPr marL="552450" lvl="1" indent="-285750">
              <a:spcBef>
                <a:spcPts val="600"/>
              </a:spcBef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de-CH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Ausgenommen:</a:t>
            </a:r>
            <a:r>
              <a:rPr lang="de-CH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Mitarbeitende, welche noch im 2017 65/64 werden</a:t>
            </a:r>
            <a:r>
              <a:rPr lang="de-CH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552450" lvl="1" indent="-285750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50" indent="-285750"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Rechnungstellung beim Arbeitgeber:</a:t>
            </a:r>
          </a:p>
          <a:p>
            <a:pPr marL="533400" lvl="2" indent="-266700">
              <a:spcBef>
                <a:spcPts val="600"/>
              </a:spcBef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de-CH" sz="1700" dirty="0" err="1">
                <a:latin typeface="Arial" panose="020B0604020202020204" pitchFamily="34" charset="0"/>
                <a:cs typeface="Arial" panose="020B0604020202020204" pitchFamily="34" charset="0"/>
              </a:rPr>
              <a:t>Akonto</a:t>
            </a:r>
            <a:r>
              <a:rPr lang="de-CH" sz="1700" dirty="0">
                <a:latin typeface="Arial" panose="020B0604020202020204" pitchFamily="34" charset="0"/>
                <a:cs typeface="Arial" panose="020B0604020202020204" pitchFamily="34" charset="0"/>
              </a:rPr>
              <a:t> jährlich 01.09.; 67% des SUVA-pflichtigen Vorjahreslohnes </a:t>
            </a:r>
            <a:br>
              <a:rPr lang="de-CH" sz="1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700" dirty="0">
                <a:latin typeface="Arial" panose="020B0604020202020204" pitchFamily="34" charset="0"/>
                <a:cs typeface="Arial" panose="020B0604020202020204" pitchFamily="34" charset="0"/>
              </a:rPr>
              <a:t>(erstmals zahlbar 30.09.2017)</a:t>
            </a:r>
          </a:p>
          <a:p>
            <a:pPr marL="893763" lvl="3" indent="-355600">
              <a:spcBef>
                <a:spcPts val="600"/>
              </a:spcBef>
              <a:buClr>
                <a:srgbClr val="FF0000"/>
              </a:buClr>
              <a:buSzPct val="120000"/>
              <a:buFont typeface="Wingdings" panose="05000000000000000000" pitchFamily="2" charset="2"/>
              <a:buChar char="Ø"/>
            </a:pPr>
            <a:r>
              <a:rPr lang="de-CH" sz="1700" dirty="0">
                <a:latin typeface="Arial" panose="020B0604020202020204" pitchFamily="34" charset="0"/>
                <a:cs typeface="Arial" panose="020B0604020202020204" pitchFamily="34" charset="0"/>
              </a:rPr>
              <a:t>Einforderung SUVA-Lohnsummen 2016 ~Juni 2017</a:t>
            </a:r>
          </a:p>
          <a:p>
            <a:pPr marL="533400" lvl="2" indent="-266700">
              <a:spcBef>
                <a:spcPts val="600"/>
              </a:spcBef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de-CH" sz="1700" dirty="0">
                <a:latin typeface="Arial" panose="020B0604020202020204" pitchFamily="34" charset="0"/>
                <a:cs typeface="Arial" panose="020B0604020202020204" pitchFamily="34" charset="0"/>
              </a:rPr>
              <a:t>Schlussrechnung jährlich 01.03. auf Basis des SUVA-pflichtigen Vorjahreslohnes (erstmals zahlbar 31.03.2018)</a:t>
            </a:r>
          </a:p>
          <a:p>
            <a:pPr marL="893763" lvl="3" indent="-355600">
              <a:spcBef>
                <a:spcPts val="600"/>
              </a:spcBef>
              <a:buClr>
                <a:srgbClr val="FF0000"/>
              </a:buClr>
              <a:buSzPct val="120000"/>
              <a:buFont typeface="Wingdings" panose="05000000000000000000" pitchFamily="2" charset="2"/>
              <a:buChar char="Ø"/>
            </a:pPr>
            <a:r>
              <a:rPr lang="de-CH" sz="1700" dirty="0">
                <a:latin typeface="Arial" panose="020B0604020202020204" pitchFamily="34" charset="0"/>
                <a:cs typeface="Arial" panose="020B0604020202020204" pitchFamily="34" charset="0"/>
              </a:rPr>
              <a:t>Einforderung SUVA-Lohnsumme 2017 im Januar 2018</a:t>
            </a:r>
          </a:p>
          <a:p>
            <a:pPr marL="1009650" lvl="3" indent="-285750">
              <a:spcBef>
                <a:spcPts val="600"/>
              </a:spcBef>
              <a:buClr>
                <a:srgbClr val="FF0000"/>
              </a:buClr>
              <a:buSzPct val="120000"/>
              <a:buFont typeface="Wingdings" panose="05000000000000000000" pitchFamily="2" charset="2"/>
              <a:buChar char="Ø"/>
            </a:pP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>
          <a:xfrm>
            <a:off x="7397750" y="6381750"/>
            <a:ext cx="990600" cy="304800"/>
          </a:xfrm>
        </p:spPr>
        <p:txBody>
          <a:bodyPr/>
          <a:lstStyle/>
          <a:p>
            <a:pPr algn="r"/>
            <a:fld id="{256D3EEF-DE4E-429D-8EC4-DDC531AFF587}" type="slidenum">
              <a:rPr kumimoji="0" lang="de-DE" sz="1000" smtClean="0"/>
              <a:pPr algn="r"/>
              <a:t>7</a:t>
            </a:fld>
            <a:endParaRPr kumimoji="0" lang="de-DE" dirty="0"/>
          </a:p>
        </p:txBody>
      </p:sp>
    </p:spTree>
    <p:extLst>
      <p:ext uri="{BB962C8B-B14F-4D97-AF65-F5344CB8AC3E}">
        <p14:creationId xmlns:p14="http://schemas.microsoft.com/office/powerpoint/2010/main" val="1345560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383704"/>
          </a:xfrm>
        </p:spPr>
        <p:txBody>
          <a:bodyPr>
            <a:noAutofit/>
          </a:bodyPr>
          <a:lstStyle/>
          <a:p>
            <a:r>
              <a:rPr lang="de-CH" sz="2000" dirty="0"/>
              <a:t>Leistungen 1/3</a:t>
            </a:r>
          </a:p>
          <a:p>
            <a:endParaRPr lang="de-CH" sz="2000" dirty="0"/>
          </a:p>
        </p:txBody>
      </p:sp>
      <p:sp>
        <p:nvSpPr>
          <p:cNvPr id="9" name="Textfeld 8"/>
          <p:cNvSpPr txBox="1"/>
          <p:nvPr/>
        </p:nvSpPr>
        <p:spPr>
          <a:xfrm>
            <a:off x="329648" y="1052736"/>
            <a:ext cx="8130784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  <a:t>Frühester Leistungsbezug ab </a:t>
            </a:r>
            <a:r>
              <a:rPr lang="de-CH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01.01.2018</a:t>
            </a:r>
            <a: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542925" lvl="1" indent="-27781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Reduktion der Beschäftigung max. 5 Jahre vor Pensionierung (60 Jahre)</a:t>
            </a:r>
          </a:p>
          <a:p>
            <a:pPr marL="542925" lvl="1" indent="-277813">
              <a:buFont typeface="Wingdings" panose="05000000000000000000" pitchFamily="2" charset="2"/>
              <a:buChar char="§"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voller vorzeitiger Ruhestand  max. 2 Jahre vor Pensionierung (63 Jahre)</a:t>
            </a:r>
          </a:p>
          <a:p>
            <a:pPr marL="952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CH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Leistungsziel 65-70% 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des ausfallenden Leistungslohnes (1/12 Brutto-Jahreslohn)</a:t>
            </a:r>
          </a:p>
          <a:p>
            <a:pPr marL="552450" lvl="1" indent="-285750">
              <a:buFont typeface="Wingdings" panose="05000000000000000000" pitchFamily="2" charset="2"/>
              <a:buChar char="Ø"/>
            </a:pPr>
            <a: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  <a:t>maximale BG-Reduktion </a:t>
            </a:r>
            <a:r>
              <a:rPr lang="de-CH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ohne</a:t>
            </a:r>
            <a: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  <a:t> Leistungskürzung:</a:t>
            </a:r>
          </a:p>
          <a:p>
            <a:pPr marL="828675" lvl="2" indent="-285750">
              <a:buFont typeface="Wingdings" panose="05000000000000000000" pitchFamily="2" charset="2"/>
              <a:buChar char="§"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60-61 Jahre	40%</a:t>
            </a:r>
          </a:p>
          <a:p>
            <a:pPr marL="828675" lvl="2" indent="-285750">
              <a:buFont typeface="Wingdings" panose="05000000000000000000" pitchFamily="2" charset="2"/>
              <a:buChar char="§"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61-62 Jahre	50%</a:t>
            </a:r>
          </a:p>
          <a:p>
            <a:pPr marL="828675" lvl="2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62-63 Jahre	66.67%</a:t>
            </a:r>
          </a:p>
          <a:p>
            <a:pPr marL="5524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  <a:t>minimale Reduktion 20%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; danach in weiteren 10%-Schritten möglich</a:t>
            </a:r>
          </a:p>
          <a:p>
            <a:pPr marL="552450" lvl="1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  <a:t>schrittweiser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 vorzeitiger Ruhestand möglich (ab 3. Schritt zusätzliche Kosten)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CH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Leistungen</a:t>
            </a:r>
            <a:endParaRPr lang="de-CH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52450" lvl="1" indent="-285750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051175" algn="l"/>
              </a:tabLst>
            </a:pPr>
            <a: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  <a:t>Überbrückungsrente	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AHV-Minimalrente + 50% ausfallender Leistungslohn</a:t>
            </a:r>
          </a:p>
          <a:p>
            <a:pPr marL="901700" lvl="2" indent="-368300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051175" algn="l"/>
              </a:tabLst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für Leistungsvarianten; Onlinerechner auf 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www.vrm-malergipser.ch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01700" lvl="2" indent="-368300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051175" algn="l"/>
              </a:tabLst>
            </a:pPr>
            <a:r>
              <a:rPr lang="de-CH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definitive Leistung; von DFS ermittelt und dem Bezüger mitgeteilt</a:t>
            </a:r>
          </a:p>
          <a:p>
            <a:pPr marL="552450" lvl="1" indent="-285750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051175" algn="l"/>
              </a:tabLst>
            </a:pPr>
            <a: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  <a:t>BVG-Sparbeitrag	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18% der Überbrückungsrente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>
          <a:xfrm>
            <a:off x="7397750" y="6381750"/>
            <a:ext cx="990600" cy="304800"/>
          </a:xfrm>
        </p:spPr>
        <p:txBody>
          <a:bodyPr/>
          <a:lstStyle/>
          <a:p>
            <a:pPr algn="r"/>
            <a:fld id="{256D3EEF-DE4E-429D-8EC4-DDC531AFF587}" type="slidenum">
              <a:rPr kumimoji="0" lang="de-DE" sz="1000" smtClean="0"/>
              <a:pPr algn="r"/>
              <a:t>8</a:t>
            </a:fld>
            <a:endParaRPr kumimoji="0" lang="de-DE" dirty="0"/>
          </a:p>
        </p:txBody>
      </p:sp>
    </p:spTree>
    <p:extLst>
      <p:ext uri="{BB962C8B-B14F-4D97-AF65-F5344CB8AC3E}">
        <p14:creationId xmlns:p14="http://schemas.microsoft.com/office/powerpoint/2010/main" val="343347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383704"/>
          </a:xfrm>
        </p:spPr>
        <p:txBody>
          <a:bodyPr>
            <a:noAutofit/>
          </a:bodyPr>
          <a:lstStyle/>
          <a:p>
            <a:r>
              <a:rPr lang="de-CH" sz="2000" dirty="0"/>
              <a:t>Leistungen 2/3</a:t>
            </a:r>
          </a:p>
          <a:p>
            <a:endParaRPr lang="de-CH" sz="2000" dirty="0"/>
          </a:p>
        </p:txBody>
      </p:sp>
      <p:sp>
        <p:nvSpPr>
          <p:cNvPr id="9" name="Textfeld 8"/>
          <p:cNvSpPr txBox="1"/>
          <p:nvPr/>
        </p:nvSpPr>
        <p:spPr>
          <a:xfrm>
            <a:off x="329648" y="1124744"/>
            <a:ext cx="805877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CH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Leistungsantrag mindestens 6 Monate vor gewünschtem Leistungsbeginn!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Leistungsvariante zwischen AG und AN abzusprechen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Thema </a:t>
            </a:r>
            <a:r>
              <a:rPr lang="de-CH" sz="1600" i="1" dirty="0">
                <a:latin typeface="Arial" panose="020B0604020202020204" pitchFamily="34" charset="0"/>
                <a:cs typeface="Arial" panose="020B0604020202020204" pitchFamily="34" charset="0"/>
              </a:rPr>
              <a:t>vorzeitig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 aktiv mit dem Leistungsbezüger ansprechen…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Leistungsberechtigt ist, wer </a:t>
            </a:r>
            <a:r>
              <a:rPr lang="de-CH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Jahre in der Branche angestellt 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war, die </a:t>
            </a:r>
            <a:b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letzten 7 Jahre ununterbrochen</a:t>
            </a:r>
            <a:r>
              <a:rPr lang="de-CH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(Arbeitslosigkeit bis 2 Jahre wird angerechnet)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Vorausgesetzt ist </a:t>
            </a:r>
            <a:r>
              <a:rPr lang="de-CH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volle Arbeitsfähigkeit</a:t>
            </a:r>
            <a: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bei Leistungsbeginn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Massgeblich ist der </a:t>
            </a:r>
            <a:r>
              <a:rPr lang="de-CH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letzte Bruttomonatslohn (1/12 JL) vor Leistungsbeginn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bei Lohnschwankung vor Bezug (20%+) Mittelwert der letzten 4 Jahre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bei schwankendem Beschäftigungsgrad: mittlerer BG über 15 Jahre</a:t>
            </a:r>
          </a:p>
          <a:p>
            <a:pPr marL="742950" lvl="1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max. Leistungslohn: 3.30x AHV-Maximalrente, d.h. CHF 7’755 (CHF 93’060)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CH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Antragsformular + Merkblätter ab April 2017 verfügbar</a:t>
            </a:r>
          </a:p>
          <a:p>
            <a:pPr marL="742950" lvl="1" indent="-28575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Unterlagen zum Antrag v.a. durch Arbeitgeber (mit AN) beizubringen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>
          <a:xfrm>
            <a:off x="7397750" y="6381750"/>
            <a:ext cx="990600" cy="304800"/>
          </a:xfrm>
        </p:spPr>
        <p:txBody>
          <a:bodyPr/>
          <a:lstStyle/>
          <a:p>
            <a:pPr algn="r"/>
            <a:fld id="{256D3EEF-DE4E-429D-8EC4-DDC531AFF587}" type="slidenum">
              <a:rPr kumimoji="0" lang="de-DE" sz="1000" smtClean="0"/>
              <a:pPr algn="r"/>
              <a:t>9</a:t>
            </a:fld>
            <a:endParaRPr kumimoji="0" lang="de-DE" dirty="0"/>
          </a:p>
        </p:txBody>
      </p:sp>
    </p:spTree>
    <p:extLst>
      <p:ext uri="{BB962C8B-B14F-4D97-AF65-F5344CB8AC3E}">
        <p14:creationId xmlns:p14="http://schemas.microsoft.com/office/powerpoint/2010/main" val="857646220"/>
      </p:ext>
    </p:extLst>
  </p:cSld>
  <p:clrMapOvr>
    <a:masterClrMapping/>
  </p:clrMapOvr>
</p:sld>
</file>

<file path=ppt/theme/theme1.xml><?xml version="1.0" encoding="utf-8"?>
<a:theme xmlns:a="http://schemas.openxmlformats.org/drawingml/2006/main" name="Pitch 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Pitchbook</Template>
  <TotalTime>0</TotalTime>
  <Words>959</Words>
  <Application>Microsoft Office PowerPoint</Application>
  <PresentationFormat>Bildschirmpräsentation (4:3)</PresentationFormat>
  <Paragraphs>303</Paragraphs>
  <Slides>15</Slides>
  <Notes>15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15</vt:i4>
      </vt:variant>
    </vt:vector>
  </HeadingPairs>
  <TitlesOfParts>
    <vt:vector size="23" baseType="lpstr">
      <vt:lpstr>Arial</vt:lpstr>
      <vt:lpstr>Arial Black</vt:lpstr>
      <vt:lpstr>Calibri</vt:lpstr>
      <vt:lpstr>Symbol</vt:lpstr>
      <vt:lpstr>Times New Roman</vt:lpstr>
      <vt:lpstr>Wingdings</vt:lpstr>
      <vt:lpstr>Pitch Book</vt:lpstr>
      <vt:lpstr>Benutzerdefiniertes Design</vt:lpstr>
      <vt:lpstr>Vorruhestandsmodell Im Maler- und Gipsergewerbe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2014-10-08T06:15:31Z</dcterms:created>
  <dcterms:modified xsi:type="dcterms:W3CDTF">2017-04-14T08:26:27Z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1031</vt:i4>
  </property>
  <property fmtid="{D5CDD505-2E9C-101B-9397-08002B2CF9AE}" pid="3" name="_Version">
    <vt:lpwstr>12.0.4518</vt:lpwstr>
  </property>
  <property fmtid="{D5CDD505-2E9C-101B-9397-08002B2CF9AE}" pid="4" name="_NewReviewCycle">
    <vt:lpwstr/>
  </property>
</Properties>
</file>